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7788C247-BE3E-406C-8DA5-EF9A9515EB94}">
  <a:tblStyle styleId="{7788C247-BE3E-406C-8DA5-EF9A9515EB94}"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Google Shape;232;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3" name="Google Shape;233;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Google Shape;250;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1" name="Google Shape;251;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7" name="Shape 267"/>
        <p:cNvGrpSpPr/>
        <p:nvPr/>
      </p:nvGrpSpPr>
      <p:grpSpPr>
        <a:xfrm>
          <a:off x="0" y="0"/>
          <a:ext cx="0" cy="0"/>
          <a:chOff x="0" y="0"/>
          <a:chExt cx="0" cy="0"/>
        </a:xfrm>
      </p:grpSpPr>
      <p:sp>
        <p:nvSpPr>
          <p:cNvPr id="268" name="Google Shape;268;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4" name="Shape 274"/>
        <p:cNvGrpSpPr/>
        <p:nvPr/>
      </p:nvGrpSpPr>
      <p:grpSpPr>
        <a:xfrm>
          <a:off x="0" y="0"/>
          <a:ext cx="0" cy="0"/>
          <a:chOff x="0" y="0"/>
          <a:chExt cx="0" cy="0"/>
        </a:xfrm>
      </p:grpSpPr>
      <p:sp>
        <p:nvSpPr>
          <p:cNvPr id="275" name="Google Shape;275;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g"/><Relationship Id="rId4" Type="http://schemas.openxmlformats.org/officeDocument/2006/relationships/image" Target="../media/image5.jpg"/><Relationship Id="rId5" Type="http://schemas.openxmlformats.org/officeDocument/2006/relationships/image" Target="../media/image7.jpg"/><Relationship Id="rId6" Type="http://schemas.openxmlformats.org/officeDocument/2006/relationships/image" Target="../media/image6.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9.jpg"/><Relationship Id="rId4" Type="http://schemas.openxmlformats.org/officeDocument/2006/relationships/image" Target="../media/image10.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jpg"/><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www.youtube.com/watch?v=W3xHWzmSOfU"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3"/>
          <p:cNvSpPr txBox="1"/>
          <p:nvPr>
            <p:ph type="ctrTitle"/>
          </p:nvPr>
        </p:nvSpPr>
        <p:spPr>
          <a:xfrm>
            <a:off x="685800" y="685800"/>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Percent Composition</a:t>
            </a:r>
            <a:br>
              <a:rPr lang="en-US"/>
            </a:br>
            <a:endParaRPr/>
          </a:p>
        </p:txBody>
      </p:sp>
      <p:sp>
        <p:nvSpPr>
          <p:cNvPr id="89" name="Google Shape;89;p13"/>
          <p:cNvSpPr txBox="1"/>
          <p:nvPr>
            <p:ph idx="1" type="subTitle"/>
          </p:nvPr>
        </p:nvSpPr>
        <p:spPr>
          <a:xfrm>
            <a:off x="1371600" y="2667000"/>
            <a:ext cx="6400800" cy="2971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32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t/>
            </a:r>
            <a:endParaRPr/>
          </a:p>
        </p:txBody>
      </p:sp>
      <p:graphicFrame>
        <p:nvGraphicFramePr>
          <p:cNvPr id="144" name="Google Shape;144;p22"/>
          <p:cNvGraphicFramePr/>
          <p:nvPr/>
        </p:nvGraphicFramePr>
        <p:xfrm>
          <a:off x="0" y="152400"/>
          <a:ext cx="3000000" cy="3000000"/>
        </p:xfrm>
        <a:graphic>
          <a:graphicData uri="http://schemas.openxmlformats.org/drawingml/2006/table">
            <a:tbl>
              <a:tblPr>
                <a:noFill/>
                <a:tableStyleId>{7788C247-BE3E-406C-8DA5-EF9A9515EB94}</a:tableStyleId>
              </a:tblPr>
              <a:tblGrid>
                <a:gridCol w="4563925"/>
                <a:gridCol w="4563925"/>
              </a:tblGrid>
              <a:tr h="419100">
                <a:tc>
                  <a:txBody>
                    <a:bodyPr/>
                    <a:lstStyle/>
                    <a:p>
                      <a:pPr indent="0" lvl="0" marL="0" marR="0" rtl="0" algn="l">
                        <a:spcBef>
                          <a:spcPts val="0"/>
                        </a:spcBef>
                        <a:spcAft>
                          <a:spcPts val="0"/>
                        </a:spcAft>
                        <a:buNone/>
                      </a:pPr>
                      <a:r>
                        <a:rPr lang="en-US" sz="2000" u="none" cap="none" strike="noStrike"/>
                        <a:t>Mg(OH)</a:t>
                      </a:r>
                      <a:r>
                        <a:rPr baseline="-25000" lang="en-US" sz="2000" u="none" cap="none" strike="noStrike"/>
                        <a:t>2</a:t>
                      </a:r>
                      <a:r>
                        <a:rPr lang="en-US" sz="2000" u="none" cap="none" strike="noStrike"/>
                        <a:t>  name_________________</a:t>
                      </a:r>
                      <a:endParaRPr sz="1800" u="none" cap="none" strike="noStrike">
                        <a:latin typeface="Times New Roman"/>
                        <a:ea typeface="Times New Roman"/>
                        <a:cs typeface="Times New Roman"/>
                        <a:sym typeface="Times New Roman"/>
                      </a:endParaRPr>
                    </a:p>
                  </a:txBody>
                  <a:tcPr marT="0" marB="0" marR="68575" marL="68575"/>
                </a:tc>
                <a:tc>
                  <a:txBody>
                    <a:bodyPr/>
                    <a:lstStyle/>
                    <a:p>
                      <a:pPr indent="0" lvl="0" marL="0" marR="0" rtl="0" algn="l">
                        <a:spcBef>
                          <a:spcPts val="0"/>
                        </a:spcBef>
                        <a:spcAft>
                          <a:spcPts val="0"/>
                        </a:spcAft>
                        <a:buNone/>
                      </a:pPr>
                      <a:r>
                        <a:rPr lang="en-US" sz="2000" u="none" cap="none" strike="noStrike"/>
                        <a:t>NO</a:t>
                      </a:r>
                      <a:r>
                        <a:rPr baseline="-25000" lang="en-US" sz="2000" u="none" cap="none" strike="noStrike"/>
                        <a:t>2</a:t>
                      </a:r>
                      <a:r>
                        <a:rPr lang="en-US" sz="2000" u="none" cap="none" strike="noStrike"/>
                        <a:t>  name ___________________</a:t>
                      </a:r>
                      <a:endParaRPr sz="1800" u="none" cap="none" strike="noStrike">
                        <a:latin typeface="Times New Roman"/>
                        <a:ea typeface="Times New Roman"/>
                        <a:cs typeface="Times New Roman"/>
                        <a:sym typeface="Times New Roman"/>
                      </a:endParaRPr>
                    </a:p>
                  </a:txBody>
                  <a:tcPr marT="0" marB="0" marR="68575" marL="68575"/>
                </a:tc>
              </a:tr>
              <a:tr h="2933700">
                <a:tc>
                  <a:txBody>
                    <a:bodyPr/>
                    <a:lstStyle/>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c>
                  <a:txBody>
                    <a:bodyPr/>
                    <a:lstStyle/>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r>
              <a:tr h="419100">
                <a:tc>
                  <a:txBody>
                    <a:bodyPr/>
                    <a:lstStyle/>
                    <a:p>
                      <a:pPr indent="0" lvl="0" marL="0" marR="0" rtl="0" algn="l">
                        <a:spcBef>
                          <a:spcPts val="0"/>
                        </a:spcBef>
                        <a:spcAft>
                          <a:spcPts val="0"/>
                        </a:spcAft>
                        <a:buNone/>
                      </a:pPr>
                      <a:r>
                        <a:rPr lang="en-US" sz="2000" u="none" cap="none" strike="noStrike"/>
                        <a:t>Al</a:t>
                      </a:r>
                      <a:r>
                        <a:rPr baseline="-25000" lang="en-US" sz="2000" u="none" cap="none" strike="noStrike"/>
                        <a:t>2</a:t>
                      </a:r>
                      <a:r>
                        <a:rPr lang="en-US" sz="2000" u="none" cap="none" strike="noStrike"/>
                        <a:t>O</a:t>
                      </a:r>
                      <a:r>
                        <a:rPr baseline="-25000" lang="en-US" sz="2000" u="none" cap="none" strike="noStrike"/>
                        <a:t>3</a:t>
                      </a:r>
                      <a:r>
                        <a:rPr lang="en-US" sz="2000" u="none" cap="none" strike="noStrike"/>
                        <a:t>   Name __________________</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c>
                  <a:txBody>
                    <a:bodyPr/>
                    <a:lstStyle/>
                    <a:p>
                      <a:pPr indent="0" lvl="0" marL="0" marR="0" rtl="0" algn="l">
                        <a:spcBef>
                          <a:spcPts val="0"/>
                        </a:spcBef>
                        <a:spcAft>
                          <a:spcPts val="0"/>
                        </a:spcAft>
                        <a:buNone/>
                      </a:pPr>
                      <a:r>
                        <a:rPr lang="en-US" sz="2000" u="none" cap="none" strike="noStrike"/>
                        <a:t>SF</a:t>
                      </a:r>
                      <a:r>
                        <a:rPr baseline="-25000" lang="en-US" sz="2000" u="none" cap="none" strike="noStrike"/>
                        <a:t>6</a:t>
                      </a:r>
                      <a:r>
                        <a:rPr lang="en-US" sz="2000" u="none" cap="none" strike="noStrike"/>
                        <a:t>  __________________________</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r>
              <a:tr h="2933700">
                <a:tc>
                  <a:txBody>
                    <a:bodyPr/>
                    <a:lstStyle/>
                    <a:p>
                      <a:pPr indent="0" lvl="0" marL="0" marR="0" rtl="0" algn="l">
                        <a:spcBef>
                          <a:spcPts val="0"/>
                        </a:spcBef>
                        <a:spcAft>
                          <a:spcPts val="0"/>
                        </a:spcAft>
                        <a:buNone/>
                      </a:pPr>
                      <a:r>
                        <a:rPr lang="en-US" sz="1400" u="none" cap="none" strike="noStrike"/>
                        <a:t> </a:t>
                      </a:r>
                      <a:endParaRPr sz="1200" u="none" cap="none" strike="noStrike"/>
                    </a:p>
                    <a:p>
                      <a:pPr indent="0" lvl="0" marL="0" marR="0" rtl="0" algn="l">
                        <a:spcBef>
                          <a:spcPts val="0"/>
                        </a:spcBef>
                        <a:spcAft>
                          <a:spcPts val="0"/>
                        </a:spcAft>
                        <a:buNone/>
                      </a:pPr>
                      <a:r>
                        <a:rPr lang="en-US" sz="1400" u="none" cap="none" strike="noStrike"/>
                        <a:t> </a:t>
                      </a:r>
                      <a:endParaRPr sz="1200" u="none" cap="none" strike="noStrike"/>
                    </a:p>
                    <a:p>
                      <a:pPr indent="0" lvl="0" marL="0" marR="0" rtl="0" algn="l">
                        <a:spcBef>
                          <a:spcPts val="0"/>
                        </a:spcBef>
                        <a:spcAft>
                          <a:spcPts val="0"/>
                        </a:spcAft>
                        <a:buNone/>
                      </a:pPr>
                      <a:r>
                        <a:rPr lang="en-US" sz="1400" u="none" cap="none" strike="noStrike"/>
                        <a:t> </a:t>
                      </a:r>
                      <a:endParaRPr sz="1200" u="none" cap="none" strike="noStrike"/>
                    </a:p>
                    <a:p>
                      <a:pPr indent="0" lvl="0" marL="0" marR="0" rtl="0" algn="l">
                        <a:spcBef>
                          <a:spcPts val="0"/>
                        </a:spcBef>
                        <a:spcAft>
                          <a:spcPts val="0"/>
                        </a:spcAft>
                        <a:buNone/>
                      </a:pPr>
                      <a:r>
                        <a:rPr lang="en-US" sz="1400" u="none" cap="none" strike="noStrike"/>
                        <a:t> </a:t>
                      </a:r>
                      <a:endParaRPr sz="1200" u="none" cap="none" strike="noStrike"/>
                    </a:p>
                    <a:p>
                      <a:pPr indent="0" lvl="0" marL="0" marR="0" rtl="0" algn="l">
                        <a:spcBef>
                          <a:spcPts val="0"/>
                        </a:spcBef>
                        <a:spcAft>
                          <a:spcPts val="0"/>
                        </a:spcAft>
                        <a:buNone/>
                      </a:pPr>
                      <a:r>
                        <a:rPr lang="en-US" sz="1400" u="none" cap="none" strike="noStrike"/>
                        <a:t> </a:t>
                      </a:r>
                      <a:endParaRPr sz="1200" u="none" cap="none" strike="noStrike"/>
                    </a:p>
                    <a:p>
                      <a:pPr indent="0" lvl="0" marL="0" marR="0" rtl="0" algn="l">
                        <a:spcBef>
                          <a:spcPts val="0"/>
                        </a:spcBef>
                        <a:spcAft>
                          <a:spcPts val="0"/>
                        </a:spcAft>
                        <a:buNone/>
                      </a:pPr>
                      <a:r>
                        <a:rPr lang="en-US" sz="1400" u="none" cap="none" strike="noStrike"/>
                        <a:t> </a:t>
                      </a:r>
                      <a:endParaRPr sz="1200" u="none" cap="none" strike="noStrike"/>
                    </a:p>
                    <a:p>
                      <a:pPr indent="0" lvl="0" marL="0" marR="0" rtl="0" algn="l">
                        <a:spcBef>
                          <a:spcPts val="0"/>
                        </a:spcBef>
                        <a:spcAft>
                          <a:spcPts val="0"/>
                        </a:spcAft>
                        <a:buNone/>
                      </a:pPr>
                      <a:r>
                        <a:rPr lang="en-US" sz="1400" u="none" cap="none" strike="noStrike"/>
                        <a:t> </a:t>
                      </a:r>
                      <a:endParaRPr sz="1200" u="none" cap="none" strike="noStrike">
                        <a:latin typeface="Times New Roman"/>
                        <a:ea typeface="Times New Roman"/>
                        <a:cs typeface="Times New Roman"/>
                        <a:sym typeface="Times New Roman"/>
                      </a:endParaRPr>
                    </a:p>
                  </a:txBody>
                  <a:tcPr marT="0" marB="0" marR="68575" marL="68575">
                    <a:solidFill>
                      <a:schemeClr val="accent2"/>
                    </a:solidFill>
                  </a:tcPr>
                </a:tc>
                <a:tc>
                  <a:txBody>
                    <a:bodyPr/>
                    <a:lstStyle/>
                    <a:p>
                      <a:pPr indent="0" lvl="0" marL="0" marR="0" rtl="0" algn="l">
                        <a:spcBef>
                          <a:spcPts val="0"/>
                        </a:spcBef>
                        <a:spcAft>
                          <a:spcPts val="0"/>
                        </a:spcAft>
                        <a:buNone/>
                      </a:pPr>
                      <a:r>
                        <a:rPr lang="en-US" sz="1400" u="none" cap="none" strike="noStrike"/>
                        <a:t> </a:t>
                      </a:r>
                      <a:endParaRPr sz="1200" u="none" cap="none" strike="noStrike">
                        <a:latin typeface="Times New Roman"/>
                        <a:ea typeface="Times New Roman"/>
                        <a:cs typeface="Times New Roman"/>
                        <a:sym typeface="Times New Roman"/>
                      </a:endParaRPr>
                    </a:p>
                  </a:txBody>
                  <a:tcPr marT="0" marB="0" marR="68575" marL="68575">
                    <a:solidFill>
                      <a:schemeClr val="accent2"/>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3"/>
          <p:cNvSpPr txBox="1"/>
          <p:nvPr>
            <p:ph type="title"/>
          </p:nvPr>
        </p:nvSpPr>
        <p:spPr>
          <a:xfrm>
            <a:off x="76200" y="274638"/>
            <a:ext cx="8610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Lab 10:</a:t>
            </a:r>
            <a:r>
              <a:rPr b="1" lang="en-US" sz="3959"/>
              <a:t>Water Of Hydration Of A Crystal</a:t>
            </a:r>
            <a:endParaRPr sz="3959"/>
          </a:p>
        </p:txBody>
      </p:sp>
      <p:sp>
        <p:nvSpPr>
          <p:cNvPr id="151" name="Google Shape;151;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You are to determine experimentally the number of water molecules (n) in a crystal of CuSO</a:t>
            </a:r>
            <a:r>
              <a:rPr baseline="-25000" lang="en-US"/>
              <a:t>4</a:t>
            </a:r>
            <a:r>
              <a:rPr lang="en-US"/>
              <a:t>•nH</a:t>
            </a:r>
            <a:r>
              <a:rPr baseline="-25000" lang="en-US"/>
              <a:t>2</a:t>
            </a:r>
            <a:r>
              <a:rPr lang="en-US"/>
              <a:t>O.</a:t>
            </a:r>
            <a:endParaRPr/>
          </a:p>
          <a:p>
            <a:pPr indent="-342900" lvl="0" marL="342900" rtl="0" algn="l">
              <a:spcBef>
                <a:spcPts val="640"/>
              </a:spcBef>
              <a:spcAft>
                <a:spcPts val="0"/>
              </a:spcAft>
              <a:buClr>
                <a:schemeClr val="dk1"/>
              </a:buClr>
              <a:buSzPts val="3200"/>
              <a:buChar char="•"/>
            </a:pPr>
            <a:r>
              <a:rPr lang="en-US"/>
              <a:t>To find n, you will heat a known mass of the hydrate to drive off the water.</a:t>
            </a:r>
            <a:endParaRPr/>
          </a:p>
          <a:p>
            <a:pPr indent="-342900" lvl="0" marL="342900" rtl="0" algn="l">
              <a:spcBef>
                <a:spcPts val="640"/>
              </a:spcBef>
              <a:spcAft>
                <a:spcPts val="0"/>
              </a:spcAft>
              <a:buClr>
                <a:schemeClr val="dk1"/>
              </a:buClr>
              <a:buSzPts val="3200"/>
              <a:buChar char="•"/>
            </a:pPr>
            <a:r>
              <a:rPr lang="en-US"/>
              <a:t>The crystals will become powdery and lose their deep blue color. You can then determine the mass of water present per mass of crystal.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0" st="0"/>
                                            </p:txEl>
                                          </p:spTgt>
                                        </p:tgtEl>
                                        <p:attrNameLst>
                                          <p:attrName>style.visibility</p:attrName>
                                        </p:attrNameLst>
                                      </p:cBhvr>
                                      <p:to>
                                        <p:strVal val="visible"/>
                                      </p:to>
                                    </p:set>
                                    <p:animEffect filter="fade" transition="in">
                                      <p:cBhvr>
                                        <p:cTn dur="500"/>
                                        <p:tgtEl>
                                          <p:spTgt spid="15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1" st="1"/>
                                            </p:txEl>
                                          </p:spTgt>
                                        </p:tgtEl>
                                        <p:attrNameLst>
                                          <p:attrName>style.visibility</p:attrName>
                                        </p:attrNameLst>
                                      </p:cBhvr>
                                      <p:to>
                                        <p:strVal val="visible"/>
                                      </p:to>
                                    </p:set>
                                    <p:animEffect filter="fade" transition="in">
                                      <p:cBhvr>
                                        <p:cTn dur="500"/>
                                        <p:tgtEl>
                                          <p:spTgt spid="15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2" st="2"/>
                                            </p:txEl>
                                          </p:spTgt>
                                        </p:tgtEl>
                                        <p:attrNameLst>
                                          <p:attrName>style.visibility</p:attrName>
                                        </p:attrNameLst>
                                      </p:cBhvr>
                                      <p:to>
                                        <p:strVal val="visible"/>
                                      </p:to>
                                    </p:set>
                                    <p:animEffect filter="fade" transition="in">
                                      <p:cBhvr>
                                        <p:cTn dur="500"/>
                                        <p:tgtEl>
                                          <p:spTgt spid="15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3" st="3"/>
                                            </p:txEl>
                                          </p:spTgt>
                                        </p:tgtEl>
                                        <p:attrNameLst>
                                          <p:attrName>style.visibility</p:attrName>
                                        </p:attrNameLst>
                                      </p:cBhvr>
                                      <p:to>
                                        <p:strVal val="visible"/>
                                      </p:to>
                                    </p:set>
                                    <p:animEffect filter="fade" transition="in">
                                      <p:cBhvr>
                                        <p:cTn dur="500"/>
                                        <p:tgtEl>
                                          <p:spTgt spid="15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24"/>
          <p:cNvSpPr txBox="1"/>
          <p:nvPr>
            <p:ph idx="1" type="body"/>
          </p:nvPr>
        </p:nvSpPr>
        <p:spPr>
          <a:xfrm>
            <a:off x="334788" y="2209800"/>
            <a:ext cx="8229600" cy="1143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lang="en-US"/>
              <a:t>CuSO</a:t>
            </a:r>
            <a:r>
              <a:rPr baseline="-25000" lang="en-US"/>
              <a:t>4</a:t>
            </a:r>
            <a:r>
              <a:rPr lang="en-US"/>
              <a:t>•nH</a:t>
            </a:r>
            <a:r>
              <a:rPr baseline="-25000" lang="en-US"/>
              <a:t>2</a:t>
            </a:r>
            <a:r>
              <a:rPr lang="en-US"/>
              <a:t>O + heat         🡪       CuSO</a:t>
            </a:r>
            <a:r>
              <a:rPr baseline="-25000" lang="en-US"/>
              <a:t>4</a:t>
            </a:r>
            <a:r>
              <a:rPr lang="en-US"/>
              <a:t>   +   nH</a:t>
            </a:r>
            <a:r>
              <a:rPr baseline="-25000" lang="en-US"/>
              <a:t>2</a:t>
            </a:r>
            <a:r>
              <a:rPr lang="en-US"/>
              <a:t>O</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p:txBody>
      </p:sp>
      <p:pic>
        <p:nvPicPr>
          <p:cNvPr descr="http://ts2.mm.bing.net/th?id=H.4843486996137689&amp;pid=1.7&amp;w=169&amp;h=154&amp;c=7&amp;rs=1" id="157" name="Google Shape;157;p24"/>
          <p:cNvPicPr preferRelativeResize="0"/>
          <p:nvPr/>
        </p:nvPicPr>
        <p:blipFill rotWithShape="1">
          <a:blip r:embed="rId3">
            <a:alphaModFix/>
          </a:blip>
          <a:srcRect b="0" l="0" r="0" t="0"/>
          <a:stretch/>
        </p:blipFill>
        <p:spPr>
          <a:xfrm>
            <a:off x="685800" y="228600"/>
            <a:ext cx="1609725" cy="1466851"/>
          </a:xfrm>
          <a:prstGeom prst="rect">
            <a:avLst/>
          </a:prstGeom>
          <a:noFill/>
          <a:ln>
            <a:noFill/>
          </a:ln>
        </p:spPr>
      </p:pic>
      <p:pic>
        <p:nvPicPr>
          <p:cNvPr descr="http://ts2.mm.bing.net/th?id=H.5029514902701293&amp;pid=1.7&amp;w=112&amp;h=155&amp;c=7&amp;rs=1" id="158" name="Google Shape;158;p24"/>
          <p:cNvPicPr preferRelativeResize="0"/>
          <p:nvPr/>
        </p:nvPicPr>
        <p:blipFill rotWithShape="1">
          <a:blip r:embed="rId4">
            <a:alphaModFix/>
          </a:blip>
          <a:srcRect b="0" l="0" r="0" t="0"/>
          <a:stretch/>
        </p:blipFill>
        <p:spPr>
          <a:xfrm>
            <a:off x="3733800" y="178378"/>
            <a:ext cx="1431577" cy="1981200"/>
          </a:xfrm>
          <a:prstGeom prst="rect">
            <a:avLst/>
          </a:prstGeom>
          <a:noFill/>
          <a:ln>
            <a:noFill/>
          </a:ln>
        </p:spPr>
      </p:pic>
      <p:pic>
        <p:nvPicPr>
          <p:cNvPr descr="http://ts2.mm.bing.net/th?id=H.4801679779693389&amp;pid=1.7&amp;w=162&amp;h=155&amp;c=7&amp;rs=1" id="159" name="Google Shape;159;p24"/>
          <p:cNvPicPr preferRelativeResize="0"/>
          <p:nvPr/>
        </p:nvPicPr>
        <p:blipFill rotWithShape="1">
          <a:blip r:embed="rId5">
            <a:alphaModFix/>
          </a:blip>
          <a:srcRect b="0" l="0" r="0" t="0"/>
          <a:stretch/>
        </p:blipFill>
        <p:spPr>
          <a:xfrm>
            <a:off x="6629400" y="304800"/>
            <a:ext cx="1543050" cy="1476375"/>
          </a:xfrm>
          <a:prstGeom prst="rect">
            <a:avLst/>
          </a:prstGeom>
          <a:noFill/>
          <a:ln>
            <a:noFill/>
          </a:ln>
        </p:spPr>
      </p:pic>
      <p:sp>
        <p:nvSpPr>
          <p:cNvPr id="160" name="Google Shape;160;p24"/>
          <p:cNvSpPr txBox="1"/>
          <p:nvPr/>
        </p:nvSpPr>
        <p:spPr>
          <a:xfrm>
            <a:off x="2611582" y="689044"/>
            <a:ext cx="686406"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4000" u="none" cap="none" strike="noStrike">
                <a:solidFill>
                  <a:schemeClr val="dk1"/>
                </a:solidFill>
                <a:latin typeface="Calibri"/>
                <a:ea typeface="Calibri"/>
                <a:cs typeface="Calibri"/>
                <a:sym typeface="Calibri"/>
              </a:rPr>
              <a:t>🡪</a:t>
            </a:r>
            <a:endParaRPr sz="4000">
              <a:solidFill>
                <a:schemeClr val="dk1"/>
              </a:solidFill>
              <a:latin typeface="Calibri"/>
              <a:ea typeface="Calibri"/>
              <a:cs typeface="Calibri"/>
              <a:sym typeface="Calibri"/>
            </a:endParaRPr>
          </a:p>
        </p:txBody>
      </p:sp>
      <p:sp>
        <p:nvSpPr>
          <p:cNvPr id="161" name="Google Shape;161;p24"/>
          <p:cNvSpPr/>
          <p:nvPr/>
        </p:nvSpPr>
        <p:spPr>
          <a:xfrm>
            <a:off x="5791200" y="706856"/>
            <a:ext cx="636713"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600">
                <a:solidFill>
                  <a:schemeClr val="dk1"/>
                </a:solidFill>
                <a:latin typeface="Calibri"/>
                <a:ea typeface="Calibri"/>
                <a:cs typeface="Calibri"/>
                <a:sym typeface="Calibri"/>
              </a:rPr>
              <a:t>🡪</a:t>
            </a:r>
            <a:endParaRPr sz="3600">
              <a:solidFill>
                <a:schemeClr val="dk1"/>
              </a:solidFill>
              <a:latin typeface="Calibri"/>
              <a:ea typeface="Calibri"/>
              <a:cs typeface="Calibri"/>
              <a:sym typeface="Calibri"/>
            </a:endParaRPr>
          </a:p>
        </p:txBody>
      </p:sp>
      <p:pic>
        <p:nvPicPr>
          <p:cNvPr descr="http://ts1.mm.bing.net/images/thumbnail.aspx?q=4953974871818896&amp;id=e0c94ad3953a7f285e803ce5c932e33c" id="162" name="Google Shape;162;p24"/>
          <p:cNvPicPr preferRelativeResize="0"/>
          <p:nvPr/>
        </p:nvPicPr>
        <p:blipFill rotWithShape="1">
          <a:blip r:embed="rId6">
            <a:alphaModFix/>
          </a:blip>
          <a:srcRect b="0" l="0" r="0" t="0"/>
          <a:stretch/>
        </p:blipFill>
        <p:spPr>
          <a:xfrm>
            <a:off x="5360122" y="3423454"/>
            <a:ext cx="3505200" cy="2278382"/>
          </a:xfrm>
          <a:prstGeom prst="rect">
            <a:avLst/>
          </a:prstGeom>
          <a:noFill/>
          <a:ln>
            <a:noFill/>
          </a:ln>
        </p:spPr>
      </p:pic>
      <p:sp>
        <p:nvSpPr>
          <p:cNvPr id="163" name="Google Shape;163;p24"/>
          <p:cNvSpPr txBox="1"/>
          <p:nvPr/>
        </p:nvSpPr>
        <p:spPr>
          <a:xfrm>
            <a:off x="604269" y="4114800"/>
            <a:ext cx="4701031"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000">
                <a:solidFill>
                  <a:schemeClr val="dk1"/>
                </a:solidFill>
                <a:latin typeface="Calibri"/>
                <a:ea typeface="Calibri"/>
                <a:cs typeface="Calibri"/>
                <a:sym typeface="Calibri"/>
              </a:rPr>
              <a:t>A must at </a:t>
            </a:r>
            <a:r>
              <a:rPr b="1" i="1" lang="en-US" sz="4000">
                <a:solidFill>
                  <a:schemeClr val="dk1"/>
                </a:solidFill>
                <a:latin typeface="Calibri"/>
                <a:ea typeface="Calibri"/>
                <a:cs typeface="Calibri"/>
                <a:sym typeface="Calibri"/>
              </a:rPr>
              <a:t>all</a:t>
            </a:r>
            <a:r>
              <a:rPr lang="en-US" sz="4000">
                <a:solidFill>
                  <a:schemeClr val="dk1"/>
                </a:solidFill>
                <a:latin typeface="Calibri"/>
                <a:ea typeface="Calibri"/>
                <a:cs typeface="Calibri"/>
                <a:sym typeface="Calibri"/>
              </a:rPr>
              <a:t> times!!!!</a:t>
            </a:r>
            <a:endParaRPr sz="4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xEl>
                                              <p:pRg end="0" st="0"/>
                                            </p:txEl>
                                          </p:spTgt>
                                        </p:tgtEl>
                                        <p:attrNameLst>
                                          <p:attrName>style.visibility</p:attrName>
                                        </p:attrNameLst>
                                      </p:cBhvr>
                                      <p:to>
                                        <p:strVal val="visible"/>
                                      </p:to>
                                    </p:set>
                                    <p:animEffect filter="fade" transition="in">
                                      <p:cBhvr>
                                        <p:cTn dur="500"/>
                                        <p:tgtEl>
                                          <p:spTgt spid="15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xEl>
                                              <p:pRg end="1" st="1"/>
                                            </p:txEl>
                                          </p:spTgt>
                                        </p:tgtEl>
                                        <p:attrNameLst>
                                          <p:attrName>style.visibility</p:attrName>
                                        </p:attrNameLst>
                                      </p:cBhvr>
                                      <p:to>
                                        <p:strVal val="visible"/>
                                      </p:to>
                                    </p:set>
                                    <p:animEffect filter="fade" transition="in">
                                      <p:cBhvr>
                                        <p:cTn dur="500"/>
                                        <p:tgtEl>
                                          <p:spTgt spid="15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xEl>
                                              <p:pRg end="2" st="2"/>
                                            </p:txEl>
                                          </p:spTgt>
                                        </p:tgtEl>
                                        <p:attrNameLst>
                                          <p:attrName>style.visibility</p:attrName>
                                        </p:attrNameLst>
                                      </p:cBhvr>
                                      <p:to>
                                        <p:strVal val="visible"/>
                                      </p:to>
                                    </p:set>
                                    <p:animEffect filter="fade" transition="in">
                                      <p:cBhvr>
                                        <p:cTn dur="500"/>
                                        <p:tgtEl>
                                          <p:spTgt spid="15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2"/>
                                        </p:tgtEl>
                                        <p:attrNameLst>
                                          <p:attrName>style.visibility</p:attrName>
                                        </p:attrNameLst>
                                      </p:cBhvr>
                                      <p:to>
                                        <p:strVal val="visible"/>
                                      </p:to>
                                    </p:set>
                                    <p:anim calcmode="lin" valueType="num">
                                      <p:cBhvr additive="base">
                                        <p:cTn dur="500"/>
                                        <p:tgtEl>
                                          <p:spTgt spid="16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anim calcmode="lin" valueType="num">
                                      <p:cBhvr additive="base">
                                        <p:cTn dur="500"/>
                                        <p:tgtEl>
                                          <p:spTgt spid="163">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Materials</a:t>
            </a:r>
            <a:endParaRPr/>
          </a:p>
        </p:txBody>
      </p:sp>
      <p:sp>
        <p:nvSpPr>
          <p:cNvPr id="169" name="Google Shape;169;p25"/>
          <p:cNvSpPr txBox="1"/>
          <p:nvPr>
            <p:ph idx="1" type="body"/>
          </p:nvPr>
        </p:nvSpPr>
        <p:spPr>
          <a:xfrm>
            <a:off x="152400" y="1600200"/>
            <a:ext cx="4724400" cy="4572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crucible</a:t>
            </a:r>
            <a:endParaRPr/>
          </a:p>
          <a:p>
            <a:pPr indent="-342900" lvl="0" marL="342900" rtl="0" algn="l">
              <a:spcBef>
                <a:spcPts val="640"/>
              </a:spcBef>
              <a:spcAft>
                <a:spcPts val="0"/>
              </a:spcAft>
              <a:buClr>
                <a:schemeClr val="dk1"/>
              </a:buClr>
              <a:buSzPts val="3200"/>
              <a:buChar char="•"/>
            </a:pPr>
            <a:r>
              <a:rPr lang="en-US"/>
              <a:t>crucible tongs</a:t>
            </a:r>
            <a:endParaRPr/>
          </a:p>
          <a:p>
            <a:pPr indent="-342900" lvl="0" marL="342900" rtl="0" algn="l">
              <a:spcBef>
                <a:spcPts val="640"/>
              </a:spcBef>
              <a:spcAft>
                <a:spcPts val="0"/>
              </a:spcAft>
              <a:buClr>
                <a:schemeClr val="dk1"/>
              </a:buClr>
              <a:buSzPts val="3200"/>
              <a:buChar char="•"/>
            </a:pPr>
            <a:r>
              <a:rPr lang="en-US"/>
              <a:t>pipestem triangle</a:t>
            </a:r>
            <a:endParaRPr/>
          </a:p>
          <a:p>
            <a:pPr indent="-342900" lvl="0" marL="342900" rtl="0" algn="l">
              <a:spcBef>
                <a:spcPts val="640"/>
              </a:spcBef>
              <a:spcAft>
                <a:spcPts val="0"/>
              </a:spcAft>
              <a:buClr>
                <a:schemeClr val="dk1"/>
              </a:buClr>
              <a:buSzPts val="3200"/>
              <a:buChar char="•"/>
            </a:pPr>
            <a:r>
              <a:rPr lang="en-US"/>
              <a:t>ringstand</a:t>
            </a:r>
            <a:endParaRPr/>
          </a:p>
          <a:p>
            <a:pPr indent="-342900" lvl="0" marL="342900" rtl="0" algn="l">
              <a:spcBef>
                <a:spcPts val="640"/>
              </a:spcBef>
              <a:spcAft>
                <a:spcPts val="0"/>
              </a:spcAft>
              <a:buClr>
                <a:schemeClr val="dk1"/>
              </a:buClr>
              <a:buSzPts val="3200"/>
              <a:buChar char="•"/>
            </a:pPr>
            <a:r>
              <a:rPr lang="en-US"/>
              <a:t>bunsen burner</a:t>
            </a:r>
            <a:endParaRPr/>
          </a:p>
          <a:p>
            <a:pPr indent="-342900" lvl="0" marL="342900" rtl="0" algn="l">
              <a:spcBef>
                <a:spcPts val="640"/>
              </a:spcBef>
              <a:spcAft>
                <a:spcPts val="0"/>
              </a:spcAft>
              <a:buClr>
                <a:schemeClr val="dk1"/>
              </a:buClr>
              <a:buSzPts val="3200"/>
              <a:buChar char="•"/>
            </a:pPr>
            <a:r>
              <a:rPr lang="en-US"/>
              <a:t>striker</a:t>
            </a:r>
            <a:endParaRPr/>
          </a:p>
          <a:p>
            <a:pPr indent="-342900" lvl="0" marL="342900" rtl="0" algn="l">
              <a:spcBef>
                <a:spcPts val="640"/>
              </a:spcBef>
              <a:spcAft>
                <a:spcPts val="0"/>
              </a:spcAft>
              <a:buClr>
                <a:schemeClr val="dk1"/>
              </a:buClr>
              <a:buSzPts val="3200"/>
              <a:buChar char="•"/>
            </a:pPr>
            <a:r>
              <a:rPr lang="en-US"/>
              <a:t>balance </a:t>
            </a:r>
            <a:endParaRPr/>
          </a:p>
          <a:p>
            <a:pPr indent="-139700" lvl="0" marL="342900" rtl="0" algn="l">
              <a:spcBef>
                <a:spcPts val="640"/>
              </a:spcBef>
              <a:spcAft>
                <a:spcPts val="0"/>
              </a:spcAft>
              <a:buClr>
                <a:schemeClr val="dk1"/>
              </a:buClr>
              <a:buSzPts val="3200"/>
              <a:buNone/>
            </a:pPr>
            <a:r>
              <a:t/>
            </a:r>
            <a:endParaRPr/>
          </a:p>
        </p:txBody>
      </p:sp>
      <p:pic>
        <p:nvPicPr>
          <p:cNvPr descr="C:\Users\dbucher.NPCSD.000\AppData\Local\Microsoft\Windows\Temporary Internet Files\Content.IE5\X7FK7FX1\photo.JPG" id="170" name="Google Shape;170;p25"/>
          <p:cNvPicPr preferRelativeResize="0"/>
          <p:nvPr/>
        </p:nvPicPr>
        <p:blipFill rotWithShape="1">
          <a:blip r:embed="rId3">
            <a:alphaModFix/>
          </a:blip>
          <a:srcRect b="0" l="0" r="0" t="0"/>
          <a:stretch/>
        </p:blipFill>
        <p:spPr>
          <a:xfrm>
            <a:off x="5257800" y="1600200"/>
            <a:ext cx="3276600" cy="43688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6"/>
          <p:cNvSpPr txBox="1"/>
          <p:nvPr>
            <p:ph type="title"/>
          </p:nvPr>
        </p:nvSpPr>
        <p:spPr>
          <a:xfrm>
            <a:off x="228600" y="304800"/>
            <a:ext cx="84582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Hazards Associated With Copper Sulfate</a:t>
            </a:r>
            <a:endParaRPr sz="3959"/>
          </a:p>
        </p:txBody>
      </p:sp>
      <p:sp>
        <p:nvSpPr>
          <p:cNvPr id="176" name="Google Shape;176;p26"/>
          <p:cNvSpPr txBox="1"/>
          <p:nvPr>
            <p:ph idx="1" type="body"/>
          </p:nvPr>
        </p:nvSpPr>
        <p:spPr>
          <a:xfrm>
            <a:off x="533400" y="1371600"/>
            <a:ext cx="8229600" cy="54864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960"/>
              <a:buNone/>
            </a:pPr>
            <a:r>
              <a:rPr b="1" lang="en-US" sz="2960"/>
              <a:t>Eye:</a:t>
            </a:r>
            <a:r>
              <a:rPr lang="en-US" sz="2960"/>
              <a:t> Exposure to particulates or solution may cause conjunctivitis, ulceration, and corneal abnormalities.</a:t>
            </a:r>
            <a:endParaRPr/>
          </a:p>
          <a:p>
            <a:pPr indent="0" lvl="0" marL="0" rtl="0" algn="l">
              <a:lnSpc>
                <a:spcPct val="90000"/>
              </a:lnSpc>
              <a:spcBef>
                <a:spcPts val="592"/>
              </a:spcBef>
              <a:spcAft>
                <a:spcPts val="0"/>
              </a:spcAft>
              <a:buClr>
                <a:schemeClr val="dk1"/>
              </a:buClr>
              <a:buSzPts val="2960"/>
              <a:buNone/>
            </a:pPr>
            <a:r>
              <a:rPr lang="en-US" sz="2960"/>
              <a:t>Causes eye irritation and possible burns. </a:t>
            </a:r>
            <a:endParaRPr sz="2960"/>
          </a:p>
          <a:p>
            <a:pPr indent="0" lvl="0" marL="0" rtl="0" algn="l">
              <a:lnSpc>
                <a:spcPct val="90000"/>
              </a:lnSpc>
              <a:spcBef>
                <a:spcPts val="592"/>
              </a:spcBef>
              <a:spcAft>
                <a:spcPts val="0"/>
              </a:spcAft>
              <a:buClr>
                <a:schemeClr val="dk1"/>
              </a:buClr>
              <a:buSzPts val="2960"/>
              <a:buNone/>
            </a:pPr>
            <a:br>
              <a:rPr lang="en-US" sz="2960"/>
            </a:br>
            <a:r>
              <a:rPr b="1" lang="en-US" sz="2960"/>
              <a:t>Skin:</a:t>
            </a:r>
            <a:r>
              <a:rPr lang="en-US" sz="2960"/>
              <a:t> May cause skin sensitization, an allergic reaction, which becomes evident upon re-exposure to this material.</a:t>
            </a:r>
            <a:endParaRPr/>
          </a:p>
          <a:p>
            <a:pPr indent="0" lvl="0" marL="0" rtl="0" algn="l">
              <a:lnSpc>
                <a:spcPct val="90000"/>
              </a:lnSpc>
              <a:spcBef>
                <a:spcPts val="592"/>
              </a:spcBef>
              <a:spcAft>
                <a:spcPts val="0"/>
              </a:spcAft>
              <a:buClr>
                <a:schemeClr val="dk1"/>
              </a:buClr>
              <a:buSzPts val="2960"/>
              <a:buNone/>
            </a:pPr>
            <a:r>
              <a:rPr lang="en-US" sz="2960"/>
              <a:t>Causes skin irritation and possible burns. May cause itching eczema. </a:t>
            </a:r>
            <a:endParaRPr sz="2960"/>
          </a:p>
          <a:p>
            <a:pPr indent="0" lvl="0" marL="0" rtl="0" algn="l">
              <a:lnSpc>
                <a:spcPct val="90000"/>
              </a:lnSpc>
              <a:spcBef>
                <a:spcPts val="592"/>
              </a:spcBef>
              <a:spcAft>
                <a:spcPts val="0"/>
              </a:spcAft>
              <a:buClr>
                <a:schemeClr val="dk1"/>
              </a:buClr>
              <a:buSzPts val="2960"/>
              <a:buNone/>
            </a:pPr>
            <a:br>
              <a:rPr lang="en-US" sz="2960"/>
            </a:br>
            <a:endParaRPr sz="296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0" st="0"/>
                                            </p:txEl>
                                          </p:spTgt>
                                        </p:tgtEl>
                                        <p:attrNameLst>
                                          <p:attrName>style.visibility</p:attrName>
                                        </p:attrNameLst>
                                      </p:cBhvr>
                                      <p:to>
                                        <p:strVal val="visible"/>
                                      </p:to>
                                    </p:set>
                                    <p:animEffect filter="fade" transition="in">
                                      <p:cBhvr>
                                        <p:cTn dur="500"/>
                                        <p:tgtEl>
                                          <p:spTgt spid="17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1" st="1"/>
                                            </p:txEl>
                                          </p:spTgt>
                                        </p:tgtEl>
                                        <p:attrNameLst>
                                          <p:attrName>style.visibility</p:attrName>
                                        </p:attrNameLst>
                                      </p:cBhvr>
                                      <p:to>
                                        <p:strVal val="visible"/>
                                      </p:to>
                                    </p:set>
                                    <p:animEffect filter="fade" transition="in">
                                      <p:cBhvr>
                                        <p:cTn dur="500"/>
                                        <p:tgtEl>
                                          <p:spTgt spid="17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2" st="2"/>
                                            </p:txEl>
                                          </p:spTgt>
                                        </p:tgtEl>
                                        <p:attrNameLst>
                                          <p:attrName>style.visibility</p:attrName>
                                        </p:attrNameLst>
                                      </p:cBhvr>
                                      <p:to>
                                        <p:strVal val="visible"/>
                                      </p:to>
                                    </p:set>
                                    <p:animEffect filter="fade" transition="in">
                                      <p:cBhvr>
                                        <p:cTn dur="500"/>
                                        <p:tgtEl>
                                          <p:spTgt spid="17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3" st="3"/>
                                            </p:txEl>
                                          </p:spTgt>
                                        </p:tgtEl>
                                        <p:attrNameLst>
                                          <p:attrName>style.visibility</p:attrName>
                                        </p:attrNameLst>
                                      </p:cBhvr>
                                      <p:to>
                                        <p:strVal val="visible"/>
                                      </p:to>
                                    </p:set>
                                    <p:animEffect filter="fade" transition="in">
                                      <p:cBhvr>
                                        <p:cTn dur="500"/>
                                        <p:tgtEl>
                                          <p:spTgt spid="17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xEl>
                                              <p:pRg end="4" st="4"/>
                                            </p:txEl>
                                          </p:spTgt>
                                        </p:tgtEl>
                                        <p:attrNameLst>
                                          <p:attrName>style.visibility</p:attrName>
                                        </p:attrNameLst>
                                      </p:cBhvr>
                                      <p:to>
                                        <p:strVal val="visible"/>
                                      </p:to>
                                    </p:set>
                                    <p:animEffect filter="fade" transition="in">
                                      <p:cBhvr>
                                        <p:cTn dur="500"/>
                                        <p:tgtEl>
                                          <p:spTgt spid="176">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More Hazards</a:t>
            </a:r>
            <a:endParaRPr/>
          </a:p>
        </p:txBody>
      </p:sp>
      <p:sp>
        <p:nvSpPr>
          <p:cNvPr id="182" name="Google Shape;182;p27"/>
          <p:cNvSpPr txBox="1"/>
          <p:nvPr>
            <p:ph idx="1" type="body"/>
          </p:nvPr>
        </p:nvSpPr>
        <p:spPr>
          <a:xfrm>
            <a:off x="457200" y="1371600"/>
            <a:ext cx="8229600" cy="5257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720"/>
              <a:buNone/>
            </a:pPr>
            <a:r>
              <a:rPr b="1" lang="en-US" sz="2720"/>
              <a:t>Ingestion:</a:t>
            </a:r>
            <a:r>
              <a:rPr lang="en-US" sz="2720"/>
              <a:t> Harmful if swallowed. May cause severe gastrointestinal tract irritation with nausea, vomiting and possible burns.</a:t>
            </a:r>
            <a:endParaRPr/>
          </a:p>
          <a:p>
            <a:pPr indent="0" lvl="0" marL="0" rtl="0" algn="l">
              <a:lnSpc>
                <a:spcPct val="90000"/>
              </a:lnSpc>
              <a:spcBef>
                <a:spcPts val="544"/>
              </a:spcBef>
              <a:spcAft>
                <a:spcPts val="0"/>
              </a:spcAft>
              <a:buClr>
                <a:schemeClr val="dk1"/>
              </a:buClr>
              <a:buSzPts val="2720"/>
              <a:buNone/>
            </a:pPr>
            <a:r>
              <a:rPr lang="en-US" sz="2720"/>
              <a:t>Ingestion of large amounts of copper salts may cause bloody stools and vomit, low blood pressure, jaundice and coma.</a:t>
            </a:r>
            <a:endParaRPr/>
          </a:p>
          <a:p>
            <a:pPr indent="0" lvl="0" marL="0" rtl="0" algn="l">
              <a:lnSpc>
                <a:spcPct val="90000"/>
              </a:lnSpc>
              <a:spcBef>
                <a:spcPts val="544"/>
              </a:spcBef>
              <a:spcAft>
                <a:spcPts val="0"/>
              </a:spcAft>
              <a:buClr>
                <a:schemeClr val="dk1"/>
              </a:buClr>
              <a:buSzPts val="2720"/>
              <a:buNone/>
            </a:pPr>
            <a:r>
              <a:rPr lang="en-US" sz="2720"/>
              <a:t>Ingestion of copper compounds may produce systemic toxic effects to the kidney and liver and central nervous excitation followed by depression. </a:t>
            </a:r>
            <a:endParaRPr/>
          </a:p>
          <a:p>
            <a:pPr indent="0" lvl="0" marL="0" rtl="0" algn="l">
              <a:lnSpc>
                <a:spcPct val="90000"/>
              </a:lnSpc>
              <a:spcBef>
                <a:spcPts val="544"/>
              </a:spcBef>
              <a:spcAft>
                <a:spcPts val="0"/>
              </a:spcAft>
              <a:buClr>
                <a:schemeClr val="dk1"/>
              </a:buClr>
              <a:buSzPts val="2720"/>
              <a:buNone/>
            </a:pPr>
            <a:br>
              <a:rPr lang="en-US" sz="2720"/>
            </a:br>
            <a:r>
              <a:rPr b="1" lang="en-US" sz="2720"/>
              <a:t>Inhalation:</a:t>
            </a:r>
            <a:r>
              <a:rPr lang="en-US" sz="2720"/>
              <a:t> May cause ulceration and perforation of the nasal septum if inhaled in excessive quantities.</a:t>
            </a:r>
            <a:endParaRPr/>
          </a:p>
          <a:p>
            <a:pPr indent="0" lvl="0" marL="0" rtl="0" algn="l">
              <a:lnSpc>
                <a:spcPct val="90000"/>
              </a:lnSpc>
              <a:spcBef>
                <a:spcPts val="544"/>
              </a:spcBef>
              <a:spcAft>
                <a:spcPts val="0"/>
              </a:spcAft>
              <a:buClr>
                <a:schemeClr val="dk1"/>
              </a:buClr>
              <a:buSzPts val="2720"/>
              <a:buNone/>
            </a:pPr>
            <a:r>
              <a:rPr lang="en-US" sz="2720"/>
              <a:t>Causes respiratory tract irritation with possible burns.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28"/>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If you have a problem:</a:t>
            </a:r>
            <a:endParaRPr/>
          </a:p>
        </p:txBody>
      </p:sp>
      <p:sp>
        <p:nvSpPr>
          <p:cNvPr id="188" name="Google Shape;188;p28"/>
          <p:cNvSpPr txBox="1"/>
          <p:nvPr>
            <p:ph idx="1" type="body"/>
          </p:nvPr>
        </p:nvSpPr>
        <p:spPr>
          <a:xfrm>
            <a:off x="457200" y="914400"/>
            <a:ext cx="8229600" cy="5211763"/>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960"/>
              <a:buNone/>
            </a:pPr>
            <a:br>
              <a:rPr lang="en-US" sz="2960"/>
            </a:br>
            <a:r>
              <a:rPr b="1" lang="en-US" sz="2960"/>
              <a:t>Eyes:</a:t>
            </a:r>
            <a:r>
              <a:rPr lang="en-US" sz="2960"/>
              <a:t> Immediately flush eyes with plenty of water for at least 15 minutes, occasionally lifting the upper and lower eyelids. Get medical aid. </a:t>
            </a:r>
            <a:endParaRPr sz="2960"/>
          </a:p>
          <a:p>
            <a:pPr indent="0" lvl="0" marL="0" rtl="0" algn="l">
              <a:lnSpc>
                <a:spcPct val="90000"/>
              </a:lnSpc>
              <a:spcBef>
                <a:spcPts val="592"/>
              </a:spcBef>
              <a:spcAft>
                <a:spcPts val="0"/>
              </a:spcAft>
              <a:buClr>
                <a:schemeClr val="dk1"/>
              </a:buClr>
              <a:buSzPts val="2960"/>
              <a:buNone/>
            </a:pPr>
            <a:br>
              <a:rPr lang="en-US" sz="2960"/>
            </a:br>
            <a:r>
              <a:rPr b="1" lang="en-US" sz="2960"/>
              <a:t>Skin:</a:t>
            </a:r>
            <a:r>
              <a:rPr lang="en-US" sz="2960"/>
              <a:t> Get medical aid.</a:t>
            </a:r>
            <a:endParaRPr/>
          </a:p>
          <a:p>
            <a:pPr indent="0" lvl="0" marL="0" rtl="0" algn="l">
              <a:lnSpc>
                <a:spcPct val="90000"/>
              </a:lnSpc>
              <a:spcBef>
                <a:spcPts val="592"/>
              </a:spcBef>
              <a:spcAft>
                <a:spcPts val="0"/>
              </a:spcAft>
              <a:buClr>
                <a:schemeClr val="dk1"/>
              </a:buClr>
              <a:buSzPts val="2960"/>
              <a:buNone/>
            </a:pPr>
            <a:r>
              <a:rPr lang="en-US" sz="2960"/>
              <a:t>Flush skin with plenty of soap and water for at least 15 minutes while removing contaminated clothing and shoes.</a:t>
            </a:r>
            <a:endParaRPr/>
          </a:p>
          <a:p>
            <a:pPr indent="0" lvl="0" marL="0" rtl="0" algn="l">
              <a:lnSpc>
                <a:spcPct val="90000"/>
              </a:lnSpc>
              <a:spcBef>
                <a:spcPts val="592"/>
              </a:spcBef>
              <a:spcAft>
                <a:spcPts val="0"/>
              </a:spcAft>
              <a:buClr>
                <a:schemeClr val="dk1"/>
              </a:buClr>
              <a:buSzPts val="2960"/>
              <a:buNone/>
            </a:pPr>
            <a:r>
              <a:rPr lang="en-US" sz="2960"/>
              <a:t>Wash clothing before reuse.</a:t>
            </a:r>
            <a:endParaRPr/>
          </a:p>
          <a:p>
            <a:pPr indent="0" lvl="0" marL="0" rtl="0" algn="l">
              <a:lnSpc>
                <a:spcPct val="90000"/>
              </a:lnSpc>
              <a:spcBef>
                <a:spcPts val="592"/>
              </a:spcBef>
              <a:spcAft>
                <a:spcPts val="0"/>
              </a:spcAft>
              <a:buClr>
                <a:schemeClr val="dk1"/>
              </a:buClr>
              <a:buSzPts val="2960"/>
              <a:buNone/>
            </a:pPr>
            <a:r>
              <a:rPr lang="en-US" sz="2960"/>
              <a:t> </a:t>
            </a:r>
            <a:endParaRPr sz="296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29"/>
          <p:cNvSpPr txBox="1"/>
          <p:nvPr>
            <p:ph idx="1" type="body"/>
          </p:nvPr>
        </p:nvSpPr>
        <p:spPr>
          <a:xfrm>
            <a:off x="457200" y="457200"/>
            <a:ext cx="8229600" cy="5668963"/>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960"/>
              <a:buNone/>
            </a:pPr>
            <a:r>
              <a:rPr b="1" lang="en-US" sz="2960"/>
              <a:t>Ingestion:</a:t>
            </a:r>
            <a:r>
              <a:rPr lang="en-US" sz="2960"/>
              <a:t> Do NOT induce vomiting. If victim is conscious and alert, give 2-4 cupfulls of milk or water.</a:t>
            </a:r>
            <a:endParaRPr/>
          </a:p>
          <a:p>
            <a:pPr indent="0" lvl="0" marL="0" rtl="0" algn="l">
              <a:lnSpc>
                <a:spcPct val="80000"/>
              </a:lnSpc>
              <a:spcBef>
                <a:spcPts val="592"/>
              </a:spcBef>
              <a:spcAft>
                <a:spcPts val="0"/>
              </a:spcAft>
              <a:buClr>
                <a:schemeClr val="dk1"/>
              </a:buClr>
              <a:buSzPts val="2960"/>
              <a:buNone/>
            </a:pPr>
            <a:r>
              <a:rPr lang="en-US" sz="2960"/>
              <a:t>Never give anything by mouth to an unconscious person. Get medical aid immediately. </a:t>
            </a:r>
            <a:endParaRPr/>
          </a:p>
          <a:p>
            <a:pPr indent="0" lvl="0" marL="0" rtl="0" algn="l">
              <a:lnSpc>
                <a:spcPct val="80000"/>
              </a:lnSpc>
              <a:spcBef>
                <a:spcPts val="592"/>
              </a:spcBef>
              <a:spcAft>
                <a:spcPts val="0"/>
              </a:spcAft>
              <a:buClr>
                <a:schemeClr val="dk1"/>
              </a:buClr>
              <a:buSzPts val="2960"/>
              <a:buNone/>
            </a:pPr>
            <a:br>
              <a:rPr lang="en-US" sz="2960"/>
            </a:br>
            <a:r>
              <a:rPr b="1" lang="en-US" sz="2960"/>
              <a:t>Inhalation:</a:t>
            </a:r>
            <a:r>
              <a:rPr lang="en-US" sz="2960"/>
              <a:t> Remove from exposure to fresh air immediately.</a:t>
            </a:r>
            <a:endParaRPr/>
          </a:p>
          <a:p>
            <a:pPr indent="0" lvl="0" marL="0" rtl="0" algn="l">
              <a:lnSpc>
                <a:spcPct val="80000"/>
              </a:lnSpc>
              <a:spcBef>
                <a:spcPts val="592"/>
              </a:spcBef>
              <a:spcAft>
                <a:spcPts val="0"/>
              </a:spcAft>
              <a:buClr>
                <a:schemeClr val="dk1"/>
              </a:buClr>
              <a:buSzPts val="2960"/>
              <a:buNone/>
            </a:pPr>
            <a:r>
              <a:rPr lang="en-US" sz="2960"/>
              <a:t>If breathing is difficult, give oxygen. Get medical aid. </a:t>
            </a:r>
            <a:endParaRPr sz="2960"/>
          </a:p>
          <a:p>
            <a:pPr indent="0" lvl="0" marL="0" rtl="0" algn="l">
              <a:lnSpc>
                <a:spcPct val="80000"/>
              </a:lnSpc>
              <a:spcBef>
                <a:spcPts val="592"/>
              </a:spcBef>
              <a:spcAft>
                <a:spcPts val="0"/>
              </a:spcAft>
              <a:buClr>
                <a:schemeClr val="dk1"/>
              </a:buClr>
              <a:buSzPts val="2960"/>
              <a:buNone/>
            </a:pPr>
            <a:r>
              <a:rPr lang="en-US" sz="2960"/>
              <a:t>Do NOT use mouth-to-mouth resuscitation. If breathing has ceased apply artificial respiration using oxygen and a suitable mechanical device such as a bag and a mask.</a:t>
            </a:r>
            <a:endParaRPr/>
          </a:p>
          <a:p>
            <a:pPr indent="-154940" lvl="0" marL="342900" rtl="0" algn="l">
              <a:lnSpc>
                <a:spcPct val="80000"/>
              </a:lnSpc>
              <a:spcBef>
                <a:spcPts val="592"/>
              </a:spcBef>
              <a:spcAft>
                <a:spcPts val="0"/>
              </a:spcAft>
              <a:buClr>
                <a:schemeClr val="dk1"/>
              </a:buClr>
              <a:buSzPts val="2960"/>
              <a:buNone/>
            </a:pPr>
            <a:r>
              <a:t/>
            </a:r>
            <a:endParaRPr sz="296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30"/>
          <p:cNvSpPr txBox="1"/>
          <p:nvPr>
            <p:ph type="title"/>
          </p:nvPr>
        </p:nvSpPr>
        <p:spPr>
          <a:xfrm>
            <a:off x="517236" y="1524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Using the Bunsen Burner</a:t>
            </a:r>
            <a:endParaRPr/>
          </a:p>
        </p:txBody>
      </p:sp>
      <p:sp>
        <p:nvSpPr>
          <p:cNvPr id="199" name="Google Shape;199;p30"/>
          <p:cNvSpPr txBox="1"/>
          <p:nvPr>
            <p:ph idx="1" type="body"/>
          </p:nvPr>
        </p:nvSpPr>
        <p:spPr>
          <a:xfrm>
            <a:off x="228600" y="1143001"/>
            <a:ext cx="8229600" cy="7620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720"/>
              <a:buChar char="•"/>
            </a:pPr>
            <a:r>
              <a:rPr lang="en-US" sz="2720"/>
              <a:t>The gas (propane, C</a:t>
            </a:r>
            <a:r>
              <a:rPr baseline="-25000" lang="en-US" sz="2720"/>
              <a:t>3</a:t>
            </a:r>
            <a:r>
              <a:rPr lang="en-US" sz="2720"/>
              <a:t>H</a:t>
            </a:r>
            <a:r>
              <a:rPr baseline="-25000" lang="en-US" sz="2720"/>
              <a:t>8</a:t>
            </a:r>
            <a:r>
              <a:rPr lang="en-US" sz="2720"/>
              <a:t>) is controlled by several valves.</a:t>
            </a:r>
            <a:endParaRPr sz="2720"/>
          </a:p>
        </p:txBody>
      </p:sp>
      <p:pic>
        <p:nvPicPr>
          <p:cNvPr descr="C:\Users\dbucher.NPCSD.000\AppData\Local\Microsoft\Windows\Temporary Internet Files\Content.IE5\9UA353QC\photo.JPG" id="200" name="Google Shape;200;p30"/>
          <p:cNvPicPr preferRelativeResize="0"/>
          <p:nvPr/>
        </p:nvPicPr>
        <p:blipFill rotWithShape="1">
          <a:blip r:embed="rId3">
            <a:alphaModFix/>
          </a:blip>
          <a:srcRect b="0" l="0" r="0" t="0"/>
          <a:stretch/>
        </p:blipFill>
        <p:spPr>
          <a:xfrm>
            <a:off x="5705764" y="1828800"/>
            <a:ext cx="3048000" cy="4064000"/>
          </a:xfrm>
          <a:prstGeom prst="rect">
            <a:avLst/>
          </a:prstGeom>
          <a:noFill/>
          <a:ln>
            <a:noFill/>
          </a:ln>
        </p:spPr>
      </p:pic>
      <p:pic>
        <p:nvPicPr>
          <p:cNvPr descr="C:\Users\dbucher.NPCSD.000\AppData\Local\Microsoft\Windows\Temporary Internet Files\Content.IE5\WF5P3Y2X\photo.JPG" id="201" name="Google Shape;201;p30"/>
          <p:cNvPicPr preferRelativeResize="0"/>
          <p:nvPr/>
        </p:nvPicPr>
        <p:blipFill rotWithShape="1">
          <a:blip r:embed="rId4">
            <a:alphaModFix/>
          </a:blip>
          <a:srcRect b="0" l="0" r="0" t="0"/>
          <a:stretch/>
        </p:blipFill>
        <p:spPr>
          <a:xfrm>
            <a:off x="798945" y="1828800"/>
            <a:ext cx="3048000" cy="4064000"/>
          </a:xfrm>
          <a:prstGeom prst="rect">
            <a:avLst/>
          </a:prstGeom>
          <a:noFill/>
          <a:ln>
            <a:noFill/>
          </a:ln>
        </p:spPr>
      </p:pic>
      <p:sp>
        <p:nvSpPr>
          <p:cNvPr id="202" name="Google Shape;202;p30"/>
          <p:cNvSpPr txBox="1"/>
          <p:nvPr/>
        </p:nvSpPr>
        <p:spPr>
          <a:xfrm>
            <a:off x="905696" y="6172200"/>
            <a:ext cx="3100272"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Perpendicular to nozzle: closed</a:t>
            </a:r>
            <a:endParaRPr sz="1800">
              <a:solidFill>
                <a:schemeClr val="dk1"/>
              </a:solidFill>
              <a:latin typeface="Calibri"/>
              <a:ea typeface="Calibri"/>
              <a:cs typeface="Calibri"/>
              <a:sym typeface="Calibri"/>
            </a:endParaRPr>
          </a:p>
        </p:txBody>
      </p:sp>
      <p:sp>
        <p:nvSpPr>
          <p:cNvPr id="203" name="Google Shape;203;p30"/>
          <p:cNvSpPr txBox="1"/>
          <p:nvPr/>
        </p:nvSpPr>
        <p:spPr>
          <a:xfrm>
            <a:off x="5784753" y="6172200"/>
            <a:ext cx="2890022"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Parallel to nozzle: fully open!</a:t>
            </a:r>
            <a:endParaRPr sz="1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Bunsen Burner Valve</a:t>
            </a:r>
            <a:endParaRPr/>
          </a:p>
        </p:txBody>
      </p:sp>
      <p:sp>
        <p:nvSpPr>
          <p:cNvPr id="209" name="Google Shape;209;p31"/>
          <p:cNvSpPr txBox="1"/>
          <p:nvPr>
            <p:ph idx="1" type="body"/>
          </p:nvPr>
        </p:nvSpPr>
        <p:spPr>
          <a:xfrm>
            <a:off x="457200" y="1600200"/>
            <a:ext cx="4876800" cy="3657599"/>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Char char="•"/>
            </a:pPr>
            <a:r>
              <a:rPr lang="en-US"/>
              <a:t>There is a screw valve on the burner. This should always be closed when opening the sink valve.</a:t>
            </a:r>
            <a:endParaRPr/>
          </a:p>
          <a:p>
            <a:pPr indent="-139700" lvl="0" marL="342900" rtl="0" algn="l">
              <a:lnSpc>
                <a:spcPct val="90000"/>
              </a:lnSpc>
              <a:spcBef>
                <a:spcPts val="640"/>
              </a:spcBef>
              <a:spcAft>
                <a:spcPts val="0"/>
              </a:spcAft>
              <a:buClr>
                <a:schemeClr val="dk1"/>
              </a:buClr>
              <a:buSzPts val="3200"/>
              <a:buNone/>
            </a:pPr>
            <a:r>
              <a:t/>
            </a:r>
            <a:endParaRPr/>
          </a:p>
          <a:p>
            <a:pPr indent="-342900" lvl="0" marL="342900" rtl="0" algn="l">
              <a:lnSpc>
                <a:spcPct val="90000"/>
              </a:lnSpc>
              <a:spcBef>
                <a:spcPts val="640"/>
              </a:spcBef>
              <a:spcAft>
                <a:spcPts val="0"/>
              </a:spcAft>
              <a:buClr>
                <a:schemeClr val="dk1"/>
              </a:buClr>
              <a:buSzPts val="3200"/>
              <a:buChar char="•"/>
            </a:pPr>
            <a:r>
              <a:rPr lang="en-US"/>
              <a:t>To turn close this valve, turn it clockwise.</a:t>
            </a:r>
            <a:endParaRPr/>
          </a:p>
        </p:txBody>
      </p:sp>
      <p:pic>
        <p:nvPicPr>
          <p:cNvPr descr="C:\Users\dbucher.NPCSD.000\AppData\Local\Microsoft\Windows\Temporary Internet Files\Content.IE5\WF5P3Y2X\photo (1).JPG" id="210" name="Google Shape;210;p31"/>
          <p:cNvPicPr preferRelativeResize="0"/>
          <p:nvPr/>
        </p:nvPicPr>
        <p:blipFill rotWithShape="1">
          <a:blip r:embed="rId3">
            <a:alphaModFix/>
          </a:blip>
          <a:srcRect b="0" l="0" r="0" t="0"/>
          <a:stretch/>
        </p:blipFill>
        <p:spPr>
          <a:xfrm>
            <a:off x="5638800" y="1371600"/>
            <a:ext cx="3048000" cy="4064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Calculating Percent Composition</a:t>
            </a:r>
            <a:br>
              <a:rPr lang="en-US" sz="3959"/>
            </a:br>
            <a:endParaRPr sz="3959"/>
          </a:p>
        </p:txBody>
      </p:sp>
      <p:sp>
        <p:nvSpPr>
          <p:cNvPr id="95" name="Google Shape;95;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Char char="•"/>
            </a:pPr>
            <a:r>
              <a:rPr lang="en-US"/>
              <a:t> Sometimes it is important to know the relative amounts of the components of compounds and mixtures.</a:t>
            </a:r>
            <a:endParaRPr/>
          </a:p>
          <a:p>
            <a:pPr indent="-342900" lvl="0" marL="342900" rtl="0" algn="l">
              <a:lnSpc>
                <a:spcPct val="90000"/>
              </a:lnSpc>
              <a:spcBef>
                <a:spcPts val="640"/>
              </a:spcBef>
              <a:spcAft>
                <a:spcPts val="0"/>
              </a:spcAft>
              <a:buClr>
                <a:schemeClr val="dk1"/>
              </a:buClr>
              <a:buSzPts val="3200"/>
              <a:buChar char="•"/>
            </a:pPr>
            <a:r>
              <a:rPr lang="en-US"/>
              <a:t>One situation where this becomes important is after synthesizing a new compound. Its formula must be determined.</a:t>
            </a:r>
            <a:endParaRPr/>
          </a:p>
          <a:p>
            <a:pPr indent="-342900" lvl="0" marL="342900" rtl="0" algn="l">
              <a:lnSpc>
                <a:spcPct val="90000"/>
              </a:lnSpc>
              <a:spcBef>
                <a:spcPts val="640"/>
              </a:spcBef>
              <a:spcAft>
                <a:spcPts val="0"/>
              </a:spcAft>
              <a:buClr>
                <a:schemeClr val="dk1"/>
              </a:buClr>
              <a:buSzPts val="3200"/>
              <a:buChar char="•"/>
            </a:pPr>
            <a:r>
              <a:rPr lang="en-US"/>
              <a:t>The first step – find the relative amounts of each element of the compound – the </a:t>
            </a:r>
            <a:r>
              <a:rPr b="1" lang="en-US"/>
              <a:t>percent composition</a:t>
            </a:r>
            <a:r>
              <a:rPr lang="en-US"/>
              <a:t> by mass of the compound.</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Air Intake Valve</a:t>
            </a:r>
            <a:endParaRPr/>
          </a:p>
        </p:txBody>
      </p:sp>
      <p:sp>
        <p:nvSpPr>
          <p:cNvPr id="216" name="Google Shape;216;p32"/>
          <p:cNvSpPr txBox="1"/>
          <p:nvPr>
            <p:ph idx="1" type="body"/>
          </p:nvPr>
        </p:nvSpPr>
        <p:spPr>
          <a:xfrm>
            <a:off x="457200" y="1600201"/>
            <a:ext cx="8229600" cy="1828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The shaft of the burner has an air intake valve. </a:t>
            </a:r>
            <a:endParaRPr/>
          </a:p>
          <a:p>
            <a:pPr indent="-342900" lvl="0" marL="342900" rtl="0" algn="l">
              <a:spcBef>
                <a:spcPts val="640"/>
              </a:spcBef>
              <a:spcAft>
                <a:spcPts val="0"/>
              </a:spcAft>
              <a:buClr>
                <a:schemeClr val="dk1"/>
              </a:buClr>
              <a:buSzPts val="3200"/>
              <a:buChar char="•"/>
            </a:pPr>
            <a:r>
              <a:rPr lang="en-US"/>
              <a:t>This valve needs to be fully open for complete combustion to occur.</a:t>
            </a:r>
            <a:endParaRPr/>
          </a:p>
        </p:txBody>
      </p:sp>
      <p:pic>
        <p:nvPicPr>
          <p:cNvPr descr="C:\Users\dbucher.NPCSD.000\AppData\Local\Microsoft\Windows\Temporary Internet Files\Content.IE5\WF5P3Y2X\photo (1).JPG" id="217" name="Google Shape;217;p32"/>
          <p:cNvPicPr preferRelativeResize="0"/>
          <p:nvPr/>
        </p:nvPicPr>
        <p:blipFill rotWithShape="1">
          <a:blip r:embed="rId3">
            <a:alphaModFix/>
          </a:blip>
          <a:srcRect b="0" l="0" r="0" t="0"/>
          <a:stretch/>
        </p:blipFill>
        <p:spPr>
          <a:xfrm>
            <a:off x="6019800" y="3429000"/>
            <a:ext cx="2362200" cy="3149600"/>
          </a:xfrm>
          <a:prstGeom prst="rect">
            <a:avLst/>
          </a:prstGeom>
          <a:noFill/>
          <a:ln>
            <a:noFill/>
          </a:ln>
        </p:spPr>
      </p:pic>
      <p:pic>
        <p:nvPicPr>
          <p:cNvPr descr="C:\Users\dbucher.NPCSD.000\AppData\Local\Microsoft\Windows\Temporary Internet Files\Content.IE5\MQ3P97QL\photo.JPG" id="218" name="Google Shape;218;p32"/>
          <p:cNvPicPr preferRelativeResize="0"/>
          <p:nvPr/>
        </p:nvPicPr>
        <p:blipFill rotWithShape="1">
          <a:blip r:embed="rId4">
            <a:alphaModFix/>
          </a:blip>
          <a:srcRect b="0" l="0" r="0" t="0"/>
          <a:stretch/>
        </p:blipFill>
        <p:spPr>
          <a:xfrm>
            <a:off x="1752600" y="3429000"/>
            <a:ext cx="2362200" cy="31496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Hazards of Incomplete Combustion</a:t>
            </a:r>
            <a:endParaRPr/>
          </a:p>
        </p:txBody>
      </p:sp>
      <p:sp>
        <p:nvSpPr>
          <p:cNvPr id="224" name="Google Shape;224;p3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960"/>
              <a:buChar char="•"/>
            </a:pPr>
            <a:r>
              <a:rPr lang="en-US" sz="2960"/>
              <a:t>When enough oxygen is present in the gas mix</a:t>
            </a:r>
            <a:endParaRPr/>
          </a:p>
          <a:p>
            <a:pPr indent="0" lvl="0" marL="0" rtl="0" algn="l">
              <a:lnSpc>
                <a:spcPct val="90000"/>
              </a:lnSpc>
              <a:spcBef>
                <a:spcPts val="592"/>
              </a:spcBef>
              <a:spcAft>
                <a:spcPts val="0"/>
              </a:spcAft>
              <a:buClr>
                <a:schemeClr val="dk1"/>
              </a:buClr>
              <a:buSzPts val="2960"/>
              <a:buNone/>
            </a:pPr>
            <a:r>
              <a:rPr lang="en-US" sz="2960"/>
              <a:t>	C</a:t>
            </a:r>
            <a:r>
              <a:rPr baseline="-25000" lang="en-US" sz="2960"/>
              <a:t>3</a:t>
            </a:r>
            <a:r>
              <a:rPr lang="en-US" sz="2960"/>
              <a:t>H</a:t>
            </a:r>
            <a:r>
              <a:rPr baseline="-25000" lang="en-US" sz="2960"/>
              <a:t>8</a:t>
            </a:r>
            <a:r>
              <a:rPr lang="en-US" sz="2960"/>
              <a:t> +     O</a:t>
            </a:r>
            <a:r>
              <a:rPr baseline="-25000" lang="en-US" sz="2960"/>
              <a:t>2</a:t>
            </a:r>
            <a:r>
              <a:rPr lang="en-US" sz="2960"/>
              <a:t> 🡪     CO</a:t>
            </a:r>
            <a:r>
              <a:rPr baseline="-25000" lang="en-US" sz="2960"/>
              <a:t>2</a:t>
            </a:r>
            <a:r>
              <a:rPr lang="en-US" sz="2960"/>
              <a:t>    +     H</a:t>
            </a:r>
            <a:r>
              <a:rPr baseline="-25000" lang="en-US" sz="2960"/>
              <a:t>2</a:t>
            </a:r>
            <a:r>
              <a:rPr lang="en-US" sz="2960"/>
              <a:t>O</a:t>
            </a:r>
            <a:endParaRPr/>
          </a:p>
          <a:p>
            <a:pPr indent="0" lvl="0" marL="0" rtl="0" algn="l">
              <a:lnSpc>
                <a:spcPct val="90000"/>
              </a:lnSpc>
              <a:spcBef>
                <a:spcPts val="592"/>
              </a:spcBef>
              <a:spcAft>
                <a:spcPts val="0"/>
              </a:spcAft>
              <a:buClr>
                <a:schemeClr val="dk1"/>
              </a:buClr>
              <a:buSzPts val="2960"/>
              <a:buNone/>
            </a:pPr>
            <a:r>
              <a:t/>
            </a:r>
            <a:endParaRPr sz="2960"/>
          </a:p>
          <a:p>
            <a:pPr indent="0" lvl="0" marL="0" rtl="0" algn="l">
              <a:lnSpc>
                <a:spcPct val="90000"/>
              </a:lnSpc>
              <a:spcBef>
                <a:spcPts val="592"/>
              </a:spcBef>
              <a:spcAft>
                <a:spcPts val="0"/>
              </a:spcAft>
              <a:buClr>
                <a:schemeClr val="dk1"/>
              </a:buClr>
              <a:buSzPts val="2960"/>
              <a:buNone/>
            </a:pPr>
            <a:r>
              <a:rPr lang="en-US" sz="2960"/>
              <a:t>When not enough oxygen is available, carbon monoxide and soot (elemental carbon) are produced along with carbon dioxide and water.</a:t>
            </a:r>
            <a:endParaRPr/>
          </a:p>
          <a:p>
            <a:pPr indent="0" lvl="0" marL="0" rtl="0" algn="l">
              <a:lnSpc>
                <a:spcPct val="90000"/>
              </a:lnSpc>
              <a:spcBef>
                <a:spcPts val="592"/>
              </a:spcBef>
              <a:spcAft>
                <a:spcPts val="0"/>
              </a:spcAft>
              <a:buClr>
                <a:schemeClr val="dk1"/>
              </a:buClr>
              <a:buSzPts val="2960"/>
              <a:buNone/>
            </a:pPr>
            <a:r>
              <a:t/>
            </a:r>
            <a:endParaRPr sz="2960"/>
          </a:p>
          <a:p>
            <a:pPr indent="0" lvl="0" marL="0" rtl="0" algn="l">
              <a:lnSpc>
                <a:spcPct val="90000"/>
              </a:lnSpc>
              <a:spcBef>
                <a:spcPts val="592"/>
              </a:spcBef>
              <a:spcAft>
                <a:spcPts val="0"/>
              </a:spcAft>
              <a:buClr>
                <a:schemeClr val="dk1"/>
              </a:buClr>
              <a:buSzPts val="2960"/>
              <a:buNone/>
            </a:pPr>
            <a:r>
              <a:rPr lang="en-US" sz="2960"/>
              <a:t>Carbon monoxide is </a:t>
            </a:r>
            <a:r>
              <a:rPr b="1" lang="en-US" sz="2960">
                <a:solidFill>
                  <a:srgbClr val="FF0000"/>
                </a:solidFill>
              </a:rPr>
              <a:t>poisonous</a:t>
            </a:r>
            <a:r>
              <a:rPr lang="en-US" sz="2960"/>
              <a:t> – keep the air intake valve open!!</a:t>
            </a:r>
            <a:endParaRPr sz="296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Procedure</a:t>
            </a:r>
            <a:endParaRPr/>
          </a:p>
        </p:txBody>
      </p:sp>
      <p:sp>
        <p:nvSpPr>
          <p:cNvPr id="230" name="Google Shape;230;p34"/>
          <p:cNvSpPr txBox="1"/>
          <p:nvPr>
            <p:ph idx="1" type="body"/>
          </p:nvPr>
        </p:nvSpPr>
        <p:spPr>
          <a:xfrm>
            <a:off x="457200" y="1600200"/>
            <a:ext cx="8229600" cy="50292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720"/>
              <a:buChar char="•"/>
            </a:pPr>
            <a:r>
              <a:rPr lang="en-US" sz="2720"/>
              <a:t>Mass a clean, dry crucible to the nearest 0.01 gram and enter on the data sheet.</a:t>
            </a:r>
            <a:endParaRPr/>
          </a:p>
          <a:p>
            <a:pPr indent="-342900" lvl="0" marL="342900" rtl="0" algn="l">
              <a:lnSpc>
                <a:spcPct val="80000"/>
              </a:lnSpc>
              <a:spcBef>
                <a:spcPts val="544"/>
              </a:spcBef>
              <a:spcAft>
                <a:spcPts val="0"/>
              </a:spcAft>
              <a:buClr>
                <a:schemeClr val="dk1"/>
              </a:buClr>
              <a:buSzPts val="2720"/>
              <a:buChar char="•"/>
            </a:pPr>
            <a:r>
              <a:rPr lang="en-US" sz="2720"/>
              <a:t>Add approximately 5 grams of Copper Sulfate (hydrate) to the crucible and remass. Enter mass on data sheet.</a:t>
            </a:r>
            <a:endParaRPr/>
          </a:p>
          <a:p>
            <a:pPr indent="-342900" lvl="0" marL="342900" rtl="0" algn="l">
              <a:lnSpc>
                <a:spcPct val="80000"/>
              </a:lnSpc>
              <a:spcBef>
                <a:spcPts val="544"/>
              </a:spcBef>
              <a:spcAft>
                <a:spcPts val="0"/>
              </a:spcAft>
              <a:buClr>
                <a:schemeClr val="dk1"/>
              </a:buClr>
              <a:buSzPts val="2720"/>
              <a:buChar char="•"/>
            </a:pPr>
            <a:r>
              <a:rPr lang="en-US" sz="2720"/>
              <a:t>Place the crucible in a pipestem triangle on the ringstand and heat it, gently at first, until it becomes powdery.</a:t>
            </a:r>
            <a:endParaRPr/>
          </a:p>
          <a:p>
            <a:pPr indent="-342900" lvl="0" marL="342900" rtl="0" algn="l">
              <a:lnSpc>
                <a:spcPct val="80000"/>
              </a:lnSpc>
              <a:spcBef>
                <a:spcPts val="544"/>
              </a:spcBef>
              <a:spcAft>
                <a:spcPts val="0"/>
              </a:spcAft>
              <a:buClr>
                <a:schemeClr val="dk1"/>
              </a:buClr>
              <a:buSzPts val="2720"/>
              <a:buChar char="•"/>
            </a:pPr>
            <a:r>
              <a:rPr lang="en-US" sz="2720"/>
              <a:t>Allow to cool and remass. Enter mass on data sheet. To be sure that all the water has been driven off, the crucible must be heated, cooled and remassed until the mass remains constant (it loses no more mass).</a:t>
            </a:r>
            <a:endParaRPr/>
          </a:p>
          <a:p>
            <a:pPr indent="-342900" lvl="0" marL="342900" rtl="0" algn="l">
              <a:lnSpc>
                <a:spcPct val="80000"/>
              </a:lnSpc>
              <a:spcBef>
                <a:spcPts val="544"/>
              </a:spcBef>
              <a:spcAft>
                <a:spcPts val="0"/>
              </a:spcAft>
              <a:buClr>
                <a:schemeClr val="dk1"/>
              </a:buClr>
              <a:buSzPts val="2720"/>
              <a:buChar char="•"/>
            </a:pPr>
            <a:r>
              <a:rPr b="1" lang="en-US" sz="2720"/>
              <a:t>Never mass hot objects.</a:t>
            </a:r>
            <a:r>
              <a:rPr lang="en-US" sz="2720"/>
              <a:t> Hot objects may ruin the balance and will not give accurate results.</a:t>
            </a:r>
            <a:endParaRPr sz="272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0">
                                            <p:txEl>
                                              <p:pRg end="0" st="0"/>
                                            </p:txEl>
                                          </p:spTgt>
                                        </p:tgtEl>
                                        <p:attrNameLst>
                                          <p:attrName>style.visibility</p:attrName>
                                        </p:attrNameLst>
                                      </p:cBhvr>
                                      <p:to>
                                        <p:strVal val="visible"/>
                                      </p:to>
                                    </p:set>
                                    <p:animEffect filter="fade" transition="in">
                                      <p:cBhvr>
                                        <p:cTn dur="500"/>
                                        <p:tgtEl>
                                          <p:spTgt spid="23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0">
                                            <p:txEl>
                                              <p:pRg end="1" st="1"/>
                                            </p:txEl>
                                          </p:spTgt>
                                        </p:tgtEl>
                                        <p:attrNameLst>
                                          <p:attrName>style.visibility</p:attrName>
                                        </p:attrNameLst>
                                      </p:cBhvr>
                                      <p:to>
                                        <p:strVal val="visible"/>
                                      </p:to>
                                    </p:set>
                                    <p:animEffect filter="fade" transition="in">
                                      <p:cBhvr>
                                        <p:cTn dur="500"/>
                                        <p:tgtEl>
                                          <p:spTgt spid="23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0">
                                            <p:txEl>
                                              <p:pRg end="2" st="2"/>
                                            </p:txEl>
                                          </p:spTgt>
                                        </p:tgtEl>
                                        <p:attrNameLst>
                                          <p:attrName>style.visibility</p:attrName>
                                        </p:attrNameLst>
                                      </p:cBhvr>
                                      <p:to>
                                        <p:strVal val="visible"/>
                                      </p:to>
                                    </p:set>
                                    <p:animEffect filter="fade" transition="in">
                                      <p:cBhvr>
                                        <p:cTn dur="500"/>
                                        <p:tgtEl>
                                          <p:spTgt spid="23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0">
                                            <p:txEl>
                                              <p:pRg end="3" st="3"/>
                                            </p:txEl>
                                          </p:spTgt>
                                        </p:tgtEl>
                                        <p:attrNameLst>
                                          <p:attrName>style.visibility</p:attrName>
                                        </p:attrNameLst>
                                      </p:cBhvr>
                                      <p:to>
                                        <p:strVal val="visible"/>
                                      </p:to>
                                    </p:set>
                                    <p:animEffect filter="fade" transition="in">
                                      <p:cBhvr>
                                        <p:cTn dur="500"/>
                                        <p:tgtEl>
                                          <p:spTgt spid="23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0">
                                            <p:txEl>
                                              <p:pRg end="4" st="4"/>
                                            </p:txEl>
                                          </p:spTgt>
                                        </p:tgtEl>
                                        <p:attrNameLst>
                                          <p:attrName>style.visibility</p:attrName>
                                        </p:attrNameLst>
                                      </p:cBhvr>
                                      <p:to>
                                        <p:strVal val="visible"/>
                                      </p:to>
                                    </p:set>
                                    <p:animEffect filter="fade" transition="in">
                                      <p:cBhvr>
                                        <p:cTn dur="500"/>
                                        <p:tgtEl>
                                          <p:spTgt spid="230">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u="sng">
                <a:solidFill>
                  <a:schemeClr val="hlink"/>
                </a:solidFill>
                <a:hlinkClick r:id="rId3"/>
              </a:rPr>
              <a:t>Lighting the burner</a:t>
            </a:r>
            <a:endParaRPr/>
          </a:p>
        </p:txBody>
      </p:sp>
      <p:sp>
        <p:nvSpPr>
          <p:cNvPr id="236" name="Google Shape;236;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Make sure all both gas valves are closed, and the air intake valve on the burner is open.</a:t>
            </a:r>
            <a:endParaRPr/>
          </a:p>
          <a:p>
            <a:pPr indent="-342900" lvl="0" marL="342900" rtl="0" algn="l">
              <a:spcBef>
                <a:spcPts val="640"/>
              </a:spcBef>
              <a:spcAft>
                <a:spcPts val="0"/>
              </a:spcAft>
              <a:buClr>
                <a:schemeClr val="dk1"/>
              </a:buClr>
              <a:buSzPts val="3200"/>
              <a:buChar char="•"/>
            </a:pPr>
            <a:r>
              <a:rPr lang="en-US"/>
              <a:t>Open the sink gas valve, turning it from perpendicular to parallel.</a:t>
            </a:r>
            <a:endParaRPr/>
          </a:p>
          <a:p>
            <a:pPr indent="-342900" lvl="0" marL="342900" rtl="0" algn="l">
              <a:spcBef>
                <a:spcPts val="640"/>
              </a:spcBef>
              <a:spcAft>
                <a:spcPts val="0"/>
              </a:spcAft>
              <a:buClr>
                <a:schemeClr val="dk1"/>
              </a:buClr>
              <a:buSzPts val="3200"/>
              <a:buChar char="•"/>
            </a:pPr>
            <a:r>
              <a:rPr lang="en-US"/>
              <a:t>Open the burner gas valve a half a turn.</a:t>
            </a:r>
            <a:endParaRPr/>
          </a:p>
          <a:p>
            <a:pPr indent="-342900" lvl="0" marL="342900" rtl="0" algn="l">
              <a:spcBef>
                <a:spcPts val="640"/>
              </a:spcBef>
              <a:spcAft>
                <a:spcPts val="0"/>
              </a:spcAft>
              <a:buClr>
                <a:schemeClr val="dk1"/>
              </a:buClr>
              <a:buSzPts val="3200"/>
              <a:buChar char="•"/>
            </a:pPr>
            <a:r>
              <a:rPr lang="en-US"/>
              <a:t>Place the striker over the burner, and grind the flint to make a spark.</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0" st="0"/>
                                            </p:txEl>
                                          </p:spTgt>
                                        </p:tgtEl>
                                        <p:attrNameLst>
                                          <p:attrName>style.visibility</p:attrName>
                                        </p:attrNameLst>
                                      </p:cBhvr>
                                      <p:to>
                                        <p:strVal val="visible"/>
                                      </p:to>
                                    </p:set>
                                    <p:animEffect filter="fade" transition="in">
                                      <p:cBhvr>
                                        <p:cTn dur="500"/>
                                        <p:tgtEl>
                                          <p:spTgt spid="23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1" st="1"/>
                                            </p:txEl>
                                          </p:spTgt>
                                        </p:tgtEl>
                                        <p:attrNameLst>
                                          <p:attrName>style.visibility</p:attrName>
                                        </p:attrNameLst>
                                      </p:cBhvr>
                                      <p:to>
                                        <p:strVal val="visible"/>
                                      </p:to>
                                    </p:set>
                                    <p:animEffect filter="fade" transition="in">
                                      <p:cBhvr>
                                        <p:cTn dur="500"/>
                                        <p:tgtEl>
                                          <p:spTgt spid="23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2" st="2"/>
                                            </p:txEl>
                                          </p:spTgt>
                                        </p:tgtEl>
                                        <p:attrNameLst>
                                          <p:attrName>style.visibility</p:attrName>
                                        </p:attrNameLst>
                                      </p:cBhvr>
                                      <p:to>
                                        <p:strVal val="visible"/>
                                      </p:to>
                                    </p:set>
                                    <p:animEffect filter="fade" transition="in">
                                      <p:cBhvr>
                                        <p:cTn dur="500"/>
                                        <p:tgtEl>
                                          <p:spTgt spid="23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3" st="3"/>
                                            </p:txEl>
                                          </p:spTgt>
                                        </p:tgtEl>
                                        <p:attrNameLst>
                                          <p:attrName>style.visibility</p:attrName>
                                        </p:attrNameLst>
                                      </p:cBhvr>
                                      <p:to>
                                        <p:strVal val="visible"/>
                                      </p:to>
                                    </p:set>
                                    <p:animEffect filter="fade" transition="in">
                                      <p:cBhvr>
                                        <p:cTn dur="500"/>
                                        <p:tgtEl>
                                          <p:spTgt spid="23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Google Shape;241;p36"/>
          <p:cNvSpPr txBox="1"/>
          <p:nvPr>
            <p:ph type="title"/>
          </p:nvPr>
        </p:nvSpPr>
        <p:spPr>
          <a:xfrm>
            <a:off x="457200" y="1524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Data Table</a:t>
            </a:r>
            <a:endParaRPr/>
          </a:p>
        </p:txBody>
      </p:sp>
      <p:sp>
        <p:nvSpPr>
          <p:cNvPr id="242" name="Google Shape;242;p36"/>
          <p:cNvSpPr txBox="1"/>
          <p:nvPr>
            <p:ph idx="1" type="body"/>
          </p:nvPr>
        </p:nvSpPr>
        <p:spPr>
          <a:xfrm>
            <a:off x="457200" y="1219200"/>
            <a:ext cx="8229600" cy="533400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240"/>
              <a:buNone/>
            </a:pPr>
            <a:r>
              <a:rPr lang="en-US" sz="2240"/>
              <a:t> </a:t>
            </a:r>
            <a:endParaRPr/>
          </a:p>
          <a:p>
            <a:pPr indent="0" lvl="0" marL="0" rtl="0" algn="l">
              <a:lnSpc>
                <a:spcPct val="80000"/>
              </a:lnSpc>
              <a:spcBef>
                <a:spcPts val="448"/>
              </a:spcBef>
              <a:spcAft>
                <a:spcPts val="0"/>
              </a:spcAft>
              <a:buClr>
                <a:schemeClr val="dk1"/>
              </a:buClr>
              <a:buSzPts val="2240"/>
              <a:buNone/>
            </a:pPr>
            <a:r>
              <a:rPr lang="en-US" sz="2240"/>
              <a:t>1. Mass of the empty crucible _________________</a:t>
            </a:r>
            <a:endParaRPr/>
          </a:p>
          <a:p>
            <a:pPr indent="0" lvl="0" marL="0" rtl="0" algn="l">
              <a:lnSpc>
                <a:spcPct val="80000"/>
              </a:lnSpc>
              <a:spcBef>
                <a:spcPts val="448"/>
              </a:spcBef>
              <a:spcAft>
                <a:spcPts val="0"/>
              </a:spcAft>
              <a:buClr>
                <a:schemeClr val="dk1"/>
              </a:buClr>
              <a:buSzPts val="2240"/>
              <a:buNone/>
            </a:pPr>
            <a:r>
              <a:rPr lang="en-US" sz="2240"/>
              <a:t> </a:t>
            </a:r>
            <a:endParaRPr/>
          </a:p>
          <a:p>
            <a:pPr indent="0" lvl="0" marL="0" rtl="0" algn="l">
              <a:lnSpc>
                <a:spcPct val="80000"/>
              </a:lnSpc>
              <a:spcBef>
                <a:spcPts val="448"/>
              </a:spcBef>
              <a:spcAft>
                <a:spcPts val="0"/>
              </a:spcAft>
              <a:buClr>
                <a:schemeClr val="dk1"/>
              </a:buClr>
              <a:buSzPts val="2240"/>
              <a:buNone/>
            </a:pPr>
            <a:r>
              <a:rPr lang="en-US" sz="2240"/>
              <a:t>2. Mass of the crucible &amp; hydrate ________________ </a:t>
            </a:r>
            <a:endParaRPr/>
          </a:p>
          <a:p>
            <a:pPr indent="0" lvl="0" marL="0" rtl="0" algn="l">
              <a:lnSpc>
                <a:spcPct val="80000"/>
              </a:lnSpc>
              <a:spcBef>
                <a:spcPts val="448"/>
              </a:spcBef>
              <a:spcAft>
                <a:spcPts val="0"/>
              </a:spcAft>
              <a:buClr>
                <a:schemeClr val="dk1"/>
              </a:buClr>
              <a:buSzPts val="2240"/>
              <a:buNone/>
            </a:pPr>
            <a:r>
              <a:rPr lang="en-US" sz="2240"/>
              <a:t> </a:t>
            </a:r>
            <a:endParaRPr/>
          </a:p>
          <a:p>
            <a:pPr indent="0" lvl="0" marL="0" rtl="0" algn="l">
              <a:lnSpc>
                <a:spcPct val="80000"/>
              </a:lnSpc>
              <a:spcBef>
                <a:spcPts val="448"/>
              </a:spcBef>
              <a:spcAft>
                <a:spcPts val="0"/>
              </a:spcAft>
              <a:buClr>
                <a:schemeClr val="dk1"/>
              </a:buClr>
              <a:buSzPts val="2240"/>
              <a:buNone/>
            </a:pPr>
            <a:r>
              <a:rPr lang="en-US" sz="2240"/>
              <a:t>3. Mass of the hydrate (2-1) _____________________</a:t>
            </a:r>
            <a:endParaRPr/>
          </a:p>
          <a:p>
            <a:pPr indent="0" lvl="0" marL="0" rtl="0" algn="l">
              <a:lnSpc>
                <a:spcPct val="80000"/>
              </a:lnSpc>
              <a:spcBef>
                <a:spcPts val="448"/>
              </a:spcBef>
              <a:spcAft>
                <a:spcPts val="0"/>
              </a:spcAft>
              <a:buClr>
                <a:schemeClr val="dk1"/>
              </a:buClr>
              <a:buSzPts val="2240"/>
              <a:buNone/>
            </a:pPr>
            <a:r>
              <a:rPr lang="en-US" sz="2240"/>
              <a:t> </a:t>
            </a:r>
            <a:endParaRPr/>
          </a:p>
          <a:p>
            <a:pPr indent="0" lvl="0" marL="0" rtl="0" algn="l">
              <a:lnSpc>
                <a:spcPct val="80000"/>
              </a:lnSpc>
              <a:spcBef>
                <a:spcPts val="448"/>
              </a:spcBef>
              <a:spcAft>
                <a:spcPts val="0"/>
              </a:spcAft>
              <a:buClr>
                <a:schemeClr val="dk1"/>
              </a:buClr>
              <a:buSzPts val="2240"/>
              <a:buNone/>
            </a:pPr>
            <a:r>
              <a:rPr lang="en-US" sz="2240"/>
              <a:t>4. Mass of the crucible &amp; anhydrous powder ______ *______ *______</a:t>
            </a:r>
            <a:endParaRPr sz="2240"/>
          </a:p>
          <a:p>
            <a:pPr indent="0" lvl="0" marL="0" rtl="0" algn="l">
              <a:lnSpc>
                <a:spcPct val="80000"/>
              </a:lnSpc>
              <a:spcBef>
                <a:spcPts val="448"/>
              </a:spcBef>
              <a:spcAft>
                <a:spcPts val="0"/>
              </a:spcAft>
              <a:buClr>
                <a:schemeClr val="dk1"/>
              </a:buClr>
              <a:buSzPts val="2240"/>
              <a:buNone/>
            </a:pPr>
            <a:r>
              <a:rPr lang="en-US" sz="2240"/>
              <a:t> </a:t>
            </a:r>
            <a:endParaRPr/>
          </a:p>
          <a:p>
            <a:pPr indent="0" lvl="0" marL="0" rtl="0" algn="l">
              <a:lnSpc>
                <a:spcPct val="80000"/>
              </a:lnSpc>
              <a:spcBef>
                <a:spcPts val="448"/>
              </a:spcBef>
              <a:spcAft>
                <a:spcPts val="0"/>
              </a:spcAft>
              <a:buClr>
                <a:schemeClr val="dk1"/>
              </a:buClr>
              <a:buSzPts val="2240"/>
              <a:buNone/>
            </a:pPr>
            <a:r>
              <a:rPr lang="en-US" sz="2240"/>
              <a:t>5. Mass of the anhydrous powder (4-1) ______________</a:t>
            </a:r>
            <a:endParaRPr/>
          </a:p>
          <a:p>
            <a:pPr indent="0" lvl="0" marL="0" rtl="0" algn="l">
              <a:lnSpc>
                <a:spcPct val="80000"/>
              </a:lnSpc>
              <a:spcBef>
                <a:spcPts val="448"/>
              </a:spcBef>
              <a:spcAft>
                <a:spcPts val="0"/>
              </a:spcAft>
              <a:buClr>
                <a:schemeClr val="dk1"/>
              </a:buClr>
              <a:buSzPts val="2240"/>
              <a:buNone/>
            </a:pPr>
            <a:r>
              <a:rPr lang="en-US" sz="2240"/>
              <a:t> </a:t>
            </a:r>
            <a:endParaRPr/>
          </a:p>
          <a:p>
            <a:pPr indent="0" lvl="0" marL="0" rtl="0" algn="l">
              <a:lnSpc>
                <a:spcPct val="80000"/>
              </a:lnSpc>
              <a:spcBef>
                <a:spcPts val="448"/>
              </a:spcBef>
              <a:spcAft>
                <a:spcPts val="0"/>
              </a:spcAft>
              <a:buClr>
                <a:schemeClr val="dk1"/>
              </a:buClr>
              <a:buSzPts val="2240"/>
              <a:buNone/>
            </a:pPr>
            <a:r>
              <a:rPr lang="en-US" sz="2240"/>
              <a:t>6. Mass of the water(2-4) ________ *_______ *________ </a:t>
            </a:r>
            <a:endParaRPr/>
          </a:p>
          <a:p>
            <a:pPr indent="0" lvl="0" marL="0" rtl="0" algn="l">
              <a:lnSpc>
                <a:spcPct val="80000"/>
              </a:lnSpc>
              <a:spcBef>
                <a:spcPts val="448"/>
              </a:spcBef>
              <a:spcAft>
                <a:spcPts val="0"/>
              </a:spcAft>
              <a:buClr>
                <a:schemeClr val="dk1"/>
              </a:buClr>
              <a:buSzPts val="2240"/>
              <a:buNone/>
            </a:pPr>
            <a:r>
              <a:rPr lang="en-US" sz="2240"/>
              <a:t>  </a:t>
            </a:r>
            <a:endParaRPr/>
          </a:p>
          <a:p>
            <a:pPr indent="0" lvl="0" marL="0" rtl="0" algn="l">
              <a:lnSpc>
                <a:spcPct val="80000"/>
              </a:lnSpc>
              <a:spcBef>
                <a:spcPts val="448"/>
              </a:spcBef>
              <a:spcAft>
                <a:spcPts val="0"/>
              </a:spcAft>
              <a:buClr>
                <a:schemeClr val="dk1"/>
              </a:buClr>
              <a:buSzPts val="2240"/>
              <a:buNone/>
            </a:pPr>
            <a:r>
              <a:rPr lang="en-US" sz="2240"/>
              <a:t>*Repeat Step 4 in </a:t>
            </a:r>
            <a:r>
              <a:rPr b="1" lang="en-US" sz="2240"/>
              <a:t>Procedures</a:t>
            </a:r>
            <a:r>
              <a:rPr lang="en-US" sz="2240"/>
              <a:t> until data on mass of the water is constant. </a:t>
            </a:r>
            <a:endParaRPr/>
          </a:p>
          <a:p>
            <a:pPr indent="-200660" lvl="0" marL="342900" rtl="0" algn="l">
              <a:lnSpc>
                <a:spcPct val="80000"/>
              </a:lnSpc>
              <a:spcBef>
                <a:spcPts val="448"/>
              </a:spcBef>
              <a:spcAft>
                <a:spcPts val="0"/>
              </a:spcAft>
              <a:buClr>
                <a:schemeClr val="dk1"/>
              </a:buClr>
              <a:buSzPts val="2240"/>
              <a:buNone/>
            </a:pPr>
            <a:r>
              <a:t/>
            </a:r>
            <a:endParaRPr sz="224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b="1" lang="en-US"/>
              <a:t>% Water Calculations</a:t>
            </a:r>
            <a:endParaRPr/>
          </a:p>
        </p:txBody>
      </p:sp>
      <p:sp>
        <p:nvSpPr>
          <p:cNvPr id="248" name="Google Shape;248;p3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lang="en-US"/>
              <a:t>Calculate the % H</a:t>
            </a:r>
            <a:r>
              <a:rPr baseline="-25000" lang="en-US"/>
              <a:t>2</a:t>
            </a:r>
            <a:r>
              <a:rPr lang="en-US"/>
              <a:t>O in hydrated copper sulfate: (step 6/step 3)*100</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Google Shape;253;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Molar Mass Calculations</a:t>
            </a:r>
            <a:endParaRPr/>
          </a:p>
        </p:txBody>
      </p:sp>
      <p:sp>
        <p:nvSpPr>
          <p:cNvPr id="254" name="Google Shape;254;p3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Calculate the molar mass of anhydrous copper (II) sulfate below. Show your work.</a:t>
            </a:r>
            <a:endParaRPr/>
          </a:p>
          <a:p>
            <a:pPr indent="0" lvl="0" marL="0" rtl="0" algn="l">
              <a:spcBef>
                <a:spcPts val="640"/>
              </a:spcBef>
              <a:spcAft>
                <a:spcPts val="0"/>
              </a:spcAft>
              <a:buClr>
                <a:schemeClr val="dk1"/>
              </a:buClr>
              <a:buSzPts val="3200"/>
              <a:buNone/>
            </a:pPr>
            <a:r>
              <a:rPr lang="en-US"/>
              <a:t> </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Char char="•"/>
            </a:pPr>
            <a:r>
              <a:rPr lang="en-US"/>
              <a:t>Calculate the gram formula mass of water below. Show your work.</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Google Shape;259;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Moles of CuSO</a:t>
            </a:r>
            <a:r>
              <a:rPr baseline="-25000" lang="en-US"/>
              <a:t>4</a:t>
            </a:r>
            <a:r>
              <a:rPr lang="en-US"/>
              <a:t> and H</a:t>
            </a:r>
            <a:r>
              <a:rPr baseline="-25000" lang="en-US"/>
              <a:t>2</a:t>
            </a:r>
            <a:r>
              <a:rPr lang="en-US"/>
              <a:t>O</a:t>
            </a:r>
            <a:endParaRPr/>
          </a:p>
        </p:txBody>
      </p:sp>
      <p:sp>
        <p:nvSpPr>
          <p:cNvPr id="260" name="Google Shape;260;p39"/>
          <p:cNvSpPr txBox="1"/>
          <p:nvPr>
            <p:ph idx="1" type="body"/>
          </p:nvPr>
        </p:nvSpPr>
        <p:spPr>
          <a:xfrm>
            <a:off x="457200" y="1600201"/>
            <a:ext cx="8229600" cy="1676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Calculate the number of moles of water and the number of moles of anhydrous copper (II) sulfate in the boxes below.</a:t>
            </a:r>
            <a:endParaRPr/>
          </a:p>
          <a:p>
            <a:pPr indent="0" lvl="0" marL="0" rtl="0" algn="l">
              <a:spcBef>
                <a:spcPts val="640"/>
              </a:spcBef>
              <a:spcAft>
                <a:spcPts val="0"/>
              </a:spcAft>
              <a:buClr>
                <a:schemeClr val="dk1"/>
              </a:buClr>
              <a:buSzPts val="3200"/>
              <a:buNone/>
            </a:pPr>
            <a:r>
              <a:t/>
            </a:r>
            <a:endParaRPr/>
          </a:p>
        </p:txBody>
      </p:sp>
      <p:graphicFrame>
        <p:nvGraphicFramePr>
          <p:cNvPr id="261" name="Google Shape;261;p39"/>
          <p:cNvGraphicFramePr/>
          <p:nvPr/>
        </p:nvGraphicFramePr>
        <p:xfrm>
          <a:off x="228600" y="3276600"/>
          <a:ext cx="3000000" cy="3000000"/>
        </p:xfrm>
        <a:graphic>
          <a:graphicData uri="http://schemas.openxmlformats.org/drawingml/2006/table">
            <a:tbl>
              <a:tblPr>
                <a:noFill/>
                <a:tableStyleId>{7788C247-BE3E-406C-8DA5-EF9A9515EB94}</a:tableStyleId>
              </a:tblPr>
              <a:tblGrid>
                <a:gridCol w="4342400"/>
                <a:gridCol w="4344400"/>
              </a:tblGrid>
              <a:tr h="3346450">
                <a:tc>
                  <a:txBody>
                    <a:bodyPr/>
                    <a:lstStyle/>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a:p>
                    <a:p>
                      <a:pPr indent="0" lvl="0" marL="0" marR="0" rtl="0" algn="l">
                        <a:spcBef>
                          <a:spcPts val="0"/>
                        </a:spcBef>
                        <a:spcAft>
                          <a:spcPts val="0"/>
                        </a:spcAft>
                        <a:buNone/>
                      </a:pPr>
                      <a:r>
                        <a:rPr lang="en-US" sz="1200" u="none" cap="none" strike="noStrike"/>
                        <a:t> </a:t>
                      </a:r>
                      <a:endParaRPr sz="1200" u="none" cap="none" strike="noStrike">
                        <a:latin typeface="Times"/>
                        <a:ea typeface="Times"/>
                        <a:cs typeface="Times"/>
                        <a:sym typeface="Times"/>
                      </a:endParaRPr>
                    </a:p>
                  </a:txBody>
                  <a:tcPr marT="34925" marB="34925" marR="34925" marL="34925">
                    <a:solidFill>
                      <a:srgbClr val="B2A0C7"/>
                    </a:solidFill>
                  </a:tcPr>
                </a:tc>
                <a:tc>
                  <a:txBody>
                    <a:bodyPr/>
                    <a:lstStyle/>
                    <a:p>
                      <a:pPr indent="0" lvl="0" marL="0" marR="0" rtl="0" algn="l">
                        <a:spcBef>
                          <a:spcPts val="0"/>
                        </a:spcBef>
                        <a:spcAft>
                          <a:spcPts val="0"/>
                        </a:spcAft>
                        <a:buNone/>
                      </a:pPr>
                      <a:r>
                        <a:rPr lang="en-US" sz="1200" u="none" cap="none" strike="noStrike"/>
                        <a:t> </a:t>
                      </a:r>
                      <a:endParaRPr sz="1200" u="none" cap="none" strike="noStrike">
                        <a:latin typeface="Times"/>
                        <a:ea typeface="Times"/>
                        <a:cs typeface="Times"/>
                        <a:sym typeface="Times"/>
                      </a:endParaRPr>
                    </a:p>
                  </a:txBody>
                  <a:tcPr marT="34925" marB="34925" marR="34925" marL="34925">
                    <a:solidFill>
                      <a:srgbClr val="B2A0C7"/>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Google Shape;266;p40"/>
          <p:cNvSpPr txBox="1"/>
          <p:nvPr>
            <p:ph idx="1" type="body"/>
          </p:nvPr>
        </p:nvSpPr>
        <p:spPr>
          <a:xfrm>
            <a:off x="457200" y="2286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Calculate the number of water molecules per copper (II) sulfate from your results in question 4:</a:t>
            </a:r>
            <a:endParaRPr/>
          </a:p>
          <a:p>
            <a:pPr indent="0" lvl="0" marL="0" rtl="0" algn="ctr">
              <a:spcBef>
                <a:spcPts val="640"/>
              </a:spcBef>
              <a:spcAft>
                <a:spcPts val="0"/>
              </a:spcAft>
              <a:buClr>
                <a:schemeClr val="dk1"/>
              </a:buClr>
              <a:buSzPts val="3200"/>
              <a:buNone/>
            </a:pPr>
            <a:r>
              <a:rPr lang="en-US" u="sng"/>
              <a:t>the number of moles of H</a:t>
            </a:r>
            <a:r>
              <a:rPr baseline="-25000" lang="en-US" u="sng"/>
              <a:t>2</a:t>
            </a:r>
            <a:r>
              <a:rPr lang="en-US" u="sng"/>
              <a:t>O</a:t>
            </a:r>
            <a:endParaRPr/>
          </a:p>
          <a:p>
            <a:pPr indent="0" lvl="0" marL="0" rtl="0" algn="ctr">
              <a:spcBef>
                <a:spcPts val="640"/>
              </a:spcBef>
              <a:spcAft>
                <a:spcPts val="0"/>
              </a:spcAft>
              <a:buClr>
                <a:schemeClr val="dk1"/>
              </a:buClr>
              <a:buSzPts val="3200"/>
              <a:buNone/>
            </a:pPr>
            <a:r>
              <a:rPr lang="en-US"/>
              <a:t>the number of moles of CuSO</a:t>
            </a:r>
            <a:r>
              <a:rPr baseline="-25000" lang="en-US"/>
              <a:t>4</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0" name="Shape 270"/>
        <p:cNvGrpSpPr/>
        <p:nvPr/>
      </p:nvGrpSpPr>
      <p:grpSpPr>
        <a:xfrm>
          <a:off x="0" y="0"/>
          <a:ext cx="0" cy="0"/>
          <a:chOff x="0" y="0"/>
          <a:chExt cx="0" cy="0"/>
        </a:xfrm>
      </p:grpSpPr>
      <p:sp>
        <p:nvSpPr>
          <p:cNvPr id="271" name="Google Shape;271;p4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Conclusions</a:t>
            </a:r>
            <a:endParaRPr/>
          </a:p>
        </p:txBody>
      </p:sp>
      <p:sp>
        <p:nvSpPr>
          <p:cNvPr id="272" name="Google Shape;272;p4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The accepted value for the number of water molecules in this compound is five (CuSO</a:t>
            </a:r>
            <a:r>
              <a:rPr baseline="-25000" lang="en-US"/>
              <a:t>4</a:t>
            </a:r>
            <a:r>
              <a:rPr lang="en-US"/>
              <a:t> *5 H</a:t>
            </a:r>
            <a:r>
              <a:rPr baseline="-25000" lang="en-US"/>
              <a:t>2</a:t>
            </a:r>
            <a:r>
              <a:rPr lang="en-US"/>
              <a:t>O).  </a:t>
            </a:r>
            <a:r>
              <a:rPr baseline="-25000" lang="en-US"/>
              <a:t> </a:t>
            </a:r>
            <a:r>
              <a:rPr lang="en-US"/>
              <a:t>Calculate the % error for your measurement. </a:t>
            </a:r>
            <a:endParaRPr/>
          </a:p>
          <a:p>
            <a:pPr indent="0" lvl="0" marL="0" rtl="0" algn="l">
              <a:spcBef>
                <a:spcPts val="640"/>
              </a:spcBef>
              <a:spcAft>
                <a:spcPts val="0"/>
              </a:spcAft>
              <a:buClr>
                <a:schemeClr val="dk1"/>
              </a:buClr>
              <a:buSzPts val="3200"/>
              <a:buNone/>
            </a:pPr>
            <a:r>
              <a:t/>
            </a:r>
            <a:endParaRPr/>
          </a:p>
        </p:txBody>
      </p:sp>
      <p:pic>
        <p:nvPicPr>
          <p:cNvPr id="273" name="Google Shape;273;p41"/>
          <p:cNvPicPr preferRelativeResize="0"/>
          <p:nvPr/>
        </p:nvPicPr>
        <p:blipFill rotWithShape="1">
          <a:blip r:embed="rId3">
            <a:alphaModFix/>
          </a:blip>
          <a:srcRect b="0" l="0" r="0" t="0"/>
          <a:stretch/>
        </p:blipFill>
        <p:spPr>
          <a:xfrm>
            <a:off x="0" y="3810000"/>
            <a:ext cx="9144000" cy="104681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pic>
        <p:nvPicPr>
          <p:cNvPr id="100" name="Google Shape;100;p15"/>
          <p:cNvPicPr preferRelativeResize="0"/>
          <p:nvPr/>
        </p:nvPicPr>
        <p:blipFill rotWithShape="1">
          <a:blip r:embed="rId3">
            <a:alphaModFix/>
          </a:blip>
          <a:srcRect b="0" l="0" r="0" t="0"/>
          <a:stretch/>
        </p:blipFill>
        <p:spPr>
          <a:xfrm>
            <a:off x="0" y="152400"/>
            <a:ext cx="9144000" cy="1059914"/>
          </a:xfrm>
          <a:prstGeom prst="rect">
            <a:avLst/>
          </a:prstGeom>
          <a:noFill/>
          <a:ln>
            <a:noFill/>
          </a:ln>
        </p:spPr>
      </p:pic>
      <p:sp>
        <p:nvSpPr>
          <p:cNvPr id="101" name="Google Shape;101;p15"/>
          <p:cNvSpPr txBox="1"/>
          <p:nvPr>
            <p:ph idx="1" type="body"/>
          </p:nvPr>
        </p:nvSpPr>
        <p:spPr>
          <a:xfrm>
            <a:off x="304800" y="1371600"/>
            <a:ext cx="8229600" cy="32305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sz="2800"/>
              <a:t>A sample of a substance containing only magnesium and chlorine was tested in the laboratory and was found to be composed of 74.5% chlorine by mass. If the total mass of the sample was 190.2 grams, what was the mass of the magnesium?</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7" name="Shape 277"/>
        <p:cNvGrpSpPr/>
        <p:nvPr/>
      </p:nvGrpSpPr>
      <p:grpSpPr>
        <a:xfrm>
          <a:off x="0" y="0"/>
          <a:ext cx="0" cy="0"/>
          <a:chOff x="0" y="0"/>
          <a:chExt cx="0" cy="0"/>
        </a:xfrm>
      </p:grpSpPr>
      <p:sp>
        <p:nvSpPr>
          <p:cNvPr id="278" name="Google Shape;278;p4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Conclusions</a:t>
            </a:r>
            <a:endParaRPr/>
          </a:p>
        </p:txBody>
      </p:sp>
      <p:sp>
        <p:nvSpPr>
          <p:cNvPr id="279" name="Google Shape;279;p4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Give at least two possible sources of error for this experiment.</a:t>
            </a:r>
            <a:endParaRPr/>
          </a:p>
          <a:p>
            <a:pPr indent="-342900" lvl="0" marL="342900" rtl="0" algn="l">
              <a:spcBef>
                <a:spcPts val="640"/>
              </a:spcBef>
              <a:spcAft>
                <a:spcPts val="0"/>
              </a:spcAft>
              <a:buClr>
                <a:schemeClr val="dk1"/>
              </a:buClr>
              <a:buSzPts val="3200"/>
              <a:buChar char="•"/>
            </a:pPr>
            <a:r>
              <a:rPr lang="en-US"/>
              <a:t>Write a balanced chemical equation for this experiment. What type of chemical reaction is this?</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What is the percent by mass of oxygen in magnesium oxide, MgO?</a:t>
            </a:r>
            <a:endParaRPr/>
          </a:p>
          <a:p>
            <a:pPr indent="-342900" lvl="0" marL="342900" rtl="0" algn="l">
              <a:spcBef>
                <a:spcPts val="560"/>
              </a:spcBef>
              <a:spcAft>
                <a:spcPts val="0"/>
              </a:spcAft>
              <a:buClr>
                <a:schemeClr val="dk1"/>
              </a:buClr>
              <a:buSzPts val="2800"/>
              <a:buChar char="•"/>
            </a:pPr>
            <a:r>
              <a:rPr lang="en-US" sz="2800"/>
              <a:t>Find molar mass (mass of whole); divide the mass of the element you are looking for by the molar mass.</a:t>
            </a:r>
            <a:endParaRPr sz="2800"/>
          </a:p>
        </p:txBody>
      </p:sp>
      <p:pic>
        <p:nvPicPr>
          <p:cNvPr id="107" name="Google Shape;107;p16"/>
          <p:cNvPicPr preferRelativeResize="0"/>
          <p:nvPr/>
        </p:nvPicPr>
        <p:blipFill rotWithShape="1">
          <a:blip r:embed="rId3">
            <a:alphaModFix/>
          </a:blip>
          <a:srcRect b="0" l="0" r="0" t="0"/>
          <a:stretch/>
        </p:blipFill>
        <p:spPr>
          <a:xfrm>
            <a:off x="0" y="152400"/>
            <a:ext cx="9144000" cy="105991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The percent by mass of carbon in HC</a:t>
            </a:r>
            <a:r>
              <a:rPr baseline="-25000" lang="en-US"/>
              <a:t>2</a:t>
            </a:r>
            <a:r>
              <a:rPr lang="en-US"/>
              <a:t>H</a:t>
            </a:r>
            <a:r>
              <a:rPr baseline="-25000" lang="en-US"/>
              <a:t>3</a:t>
            </a:r>
            <a:r>
              <a:rPr lang="en-US"/>
              <a:t>O</a:t>
            </a:r>
            <a:r>
              <a:rPr baseline="-25000" lang="en-US"/>
              <a:t>2</a:t>
            </a:r>
            <a:r>
              <a:rPr lang="en-US"/>
              <a:t> is equal to…?</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rPr lang="en-US"/>
              <a:t>The % by mass of oxygen in ethanoic acid is???</a:t>
            </a:r>
            <a:endParaRPr/>
          </a:p>
        </p:txBody>
      </p:sp>
      <p:pic>
        <p:nvPicPr>
          <p:cNvPr id="113" name="Google Shape;113;p17"/>
          <p:cNvPicPr preferRelativeResize="0"/>
          <p:nvPr/>
        </p:nvPicPr>
        <p:blipFill rotWithShape="1">
          <a:blip r:embed="rId3">
            <a:alphaModFix/>
          </a:blip>
          <a:srcRect b="0" l="0" r="0" t="0"/>
          <a:stretch/>
        </p:blipFill>
        <p:spPr>
          <a:xfrm>
            <a:off x="0" y="152400"/>
            <a:ext cx="9144000" cy="105991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Hydrates</a:t>
            </a:r>
            <a:endParaRPr/>
          </a:p>
        </p:txBody>
      </p:sp>
      <p:sp>
        <p:nvSpPr>
          <p:cNvPr id="119" name="Google Shape;119;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960"/>
              <a:buChar char="•"/>
            </a:pPr>
            <a:r>
              <a:rPr lang="en-US" sz="2960"/>
              <a:t>Water is a highly polar molecule – it has some ionic character, and is often found in ionic compounds</a:t>
            </a:r>
            <a:endParaRPr/>
          </a:p>
          <a:p>
            <a:pPr indent="-342900" lvl="0" marL="342900" rtl="0" algn="l">
              <a:lnSpc>
                <a:spcPct val="90000"/>
              </a:lnSpc>
              <a:spcBef>
                <a:spcPts val="592"/>
              </a:spcBef>
              <a:spcAft>
                <a:spcPts val="0"/>
              </a:spcAft>
              <a:buClr>
                <a:schemeClr val="dk1"/>
              </a:buClr>
              <a:buSzPts val="2960"/>
              <a:buChar char="•"/>
            </a:pPr>
            <a:r>
              <a:rPr lang="en-US" sz="2960"/>
              <a:t>Examples include:</a:t>
            </a:r>
            <a:endParaRPr/>
          </a:p>
          <a:p>
            <a:pPr indent="0" lvl="0" marL="0" rtl="0" algn="l">
              <a:lnSpc>
                <a:spcPct val="90000"/>
              </a:lnSpc>
              <a:spcBef>
                <a:spcPts val="592"/>
              </a:spcBef>
              <a:spcAft>
                <a:spcPts val="0"/>
              </a:spcAft>
              <a:buClr>
                <a:schemeClr val="dk1"/>
              </a:buClr>
              <a:buSzPts val="2960"/>
              <a:buNone/>
            </a:pPr>
            <a:r>
              <a:rPr lang="en-US" sz="2960"/>
              <a:t>	Gypsum (drywall) 	CaSO</a:t>
            </a:r>
            <a:r>
              <a:rPr baseline="-25000" lang="en-US" sz="2960"/>
              <a:t>4</a:t>
            </a:r>
            <a:r>
              <a:rPr lang="en-US" sz="2960"/>
              <a:t>●2H</a:t>
            </a:r>
            <a:r>
              <a:rPr baseline="-25000" lang="en-US" sz="2960"/>
              <a:t>2</a:t>
            </a:r>
            <a:r>
              <a:rPr lang="en-US" sz="2960"/>
              <a:t>O</a:t>
            </a:r>
            <a:endParaRPr/>
          </a:p>
          <a:p>
            <a:pPr indent="0" lvl="0" marL="0" rtl="0" algn="l">
              <a:lnSpc>
                <a:spcPct val="90000"/>
              </a:lnSpc>
              <a:spcBef>
                <a:spcPts val="592"/>
              </a:spcBef>
              <a:spcAft>
                <a:spcPts val="0"/>
              </a:spcAft>
              <a:buClr>
                <a:schemeClr val="dk1"/>
              </a:buClr>
              <a:buSzPts val="2960"/>
              <a:buNone/>
            </a:pPr>
            <a:r>
              <a:rPr lang="en-US" sz="2960"/>
              <a:t>	Epsom salts 		MgSO</a:t>
            </a:r>
            <a:r>
              <a:rPr baseline="-25000" lang="en-US" sz="2960"/>
              <a:t>4</a:t>
            </a:r>
            <a:r>
              <a:rPr lang="en-US" sz="2960"/>
              <a:t> ●7H</a:t>
            </a:r>
            <a:r>
              <a:rPr baseline="-25000" lang="en-US" sz="2960"/>
              <a:t>2</a:t>
            </a:r>
            <a:r>
              <a:rPr lang="en-US" sz="2960"/>
              <a:t>O</a:t>
            </a:r>
            <a:endParaRPr/>
          </a:p>
          <a:p>
            <a:pPr indent="0" lvl="0" marL="0" rtl="0" algn="l">
              <a:lnSpc>
                <a:spcPct val="90000"/>
              </a:lnSpc>
              <a:spcBef>
                <a:spcPts val="592"/>
              </a:spcBef>
              <a:spcAft>
                <a:spcPts val="0"/>
              </a:spcAft>
              <a:buClr>
                <a:schemeClr val="dk1"/>
              </a:buClr>
              <a:buSzPts val="2960"/>
              <a:buNone/>
            </a:pPr>
            <a:r>
              <a:t/>
            </a:r>
            <a:endParaRPr sz="2960"/>
          </a:p>
          <a:p>
            <a:pPr indent="0" lvl="0" marL="0" rtl="0" algn="l">
              <a:lnSpc>
                <a:spcPct val="90000"/>
              </a:lnSpc>
              <a:spcBef>
                <a:spcPts val="592"/>
              </a:spcBef>
              <a:spcAft>
                <a:spcPts val="0"/>
              </a:spcAft>
              <a:buClr>
                <a:schemeClr val="dk1"/>
              </a:buClr>
              <a:buSzPts val="2960"/>
              <a:buNone/>
            </a:pPr>
            <a:r>
              <a:rPr lang="en-US" sz="2960"/>
              <a:t>When heated, the water evaporates from the crystal, leaving the anhydrous form of the crystal:</a:t>
            </a:r>
            <a:endParaRPr sz="296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0" st="0"/>
                                            </p:txEl>
                                          </p:spTgt>
                                        </p:tgtEl>
                                        <p:attrNameLst>
                                          <p:attrName>style.visibility</p:attrName>
                                        </p:attrNameLst>
                                      </p:cBhvr>
                                      <p:to>
                                        <p:strVal val="visible"/>
                                      </p:to>
                                    </p:set>
                                    <p:animEffect filter="fade" transition="in">
                                      <p:cBhvr>
                                        <p:cTn dur="500"/>
                                        <p:tgtEl>
                                          <p:spTgt spid="1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1" st="1"/>
                                            </p:txEl>
                                          </p:spTgt>
                                        </p:tgtEl>
                                        <p:attrNameLst>
                                          <p:attrName>style.visibility</p:attrName>
                                        </p:attrNameLst>
                                      </p:cBhvr>
                                      <p:to>
                                        <p:strVal val="visible"/>
                                      </p:to>
                                    </p:set>
                                    <p:animEffect filter="fade" transition="in">
                                      <p:cBhvr>
                                        <p:cTn dur="500"/>
                                        <p:tgtEl>
                                          <p:spTgt spid="11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2" st="2"/>
                                            </p:txEl>
                                          </p:spTgt>
                                        </p:tgtEl>
                                        <p:attrNameLst>
                                          <p:attrName>style.visibility</p:attrName>
                                        </p:attrNameLst>
                                      </p:cBhvr>
                                      <p:to>
                                        <p:strVal val="visible"/>
                                      </p:to>
                                    </p:set>
                                    <p:animEffect filter="fade" transition="in">
                                      <p:cBhvr>
                                        <p:cTn dur="500"/>
                                        <p:tgtEl>
                                          <p:spTgt spid="11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3" st="3"/>
                                            </p:txEl>
                                          </p:spTgt>
                                        </p:tgtEl>
                                        <p:attrNameLst>
                                          <p:attrName>style.visibility</p:attrName>
                                        </p:attrNameLst>
                                      </p:cBhvr>
                                      <p:to>
                                        <p:strVal val="visible"/>
                                      </p:to>
                                    </p:set>
                                    <p:animEffect filter="fade" transition="in">
                                      <p:cBhvr>
                                        <p:cTn dur="500"/>
                                        <p:tgtEl>
                                          <p:spTgt spid="11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4" st="4"/>
                                            </p:txEl>
                                          </p:spTgt>
                                        </p:tgtEl>
                                        <p:attrNameLst>
                                          <p:attrName>style.visibility</p:attrName>
                                        </p:attrNameLst>
                                      </p:cBhvr>
                                      <p:to>
                                        <p:strVal val="visible"/>
                                      </p:to>
                                    </p:set>
                                    <p:animEffect filter="fade" transition="in">
                                      <p:cBhvr>
                                        <p:cTn dur="500"/>
                                        <p:tgtEl>
                                          <p:spTgt spid="11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5" st="5"/>
                                            </p:txEl>
                                          </p:spTgt>
                                        </p:tgtEl>
                                        <p:attrNameLst>
                                          <p:attrName>style.visibility</p:attrName>
                                        </p:attrNameLst>
                                      </p:cBhvr>
                                      <p:to>
                                        <p:strVal val="visible"/>
                                      </p:to>
                                    </p:set>
                                    <p:animEffect filter="fade" transition="in">
                                      <p:cBhvr>
                                        <p:cTn dur="500"/>
                                        <p:tgtEl>
                                          <p:spTgt spid="119">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Hydrates Decompose When Heated</a:t>
            </a:r>
            <a:endParaRPr sz="3959"/>
          </a:p>
        </p:txBody>
      </p:sp>
      <p:sp>
        <p:nvSpPr>
          <p:cNvPr id="125" name="Google Shape;125;p19"/>
          <p:cNvSpPr txBox="1"/>
          <p:nvPr>
            <p:ph idx="1" type="body"/>
          </p:nvPr>
        </p:nvSpPr>
        <p:spPr>
          <a:xfrm>
            <a:off x="457200" y="1600201"/>
            <a:ext cx="8229600" cy="28194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lang="en-US"/>
              <a:t>CaSO</a:t>
            </a:r>
            <a:r>
              <a:rPr baseline="-25000" lang="en-US"/>
              <a:t>4</a:t>
            </a:r>
            <a:r>
              <a:rPr lang="en-US"/>
              <a:t>●2H</a:t>
            </a:r>
            <a:r>
              <a:rPr baseline="-25000" lang="en-US"/>
              <a:t>2</a:t>
            </a:r>
            <a:r>
              <a:rPr lang="en-US"/>
              <a:t>O (s)  + heat 🡪 CaSO</a:t>
            </a:r>
            <a:r>
              <a:rPr baseline="-25000" lang="en-US"/>
              <a:t>4</a:t>
            </a:r>
            <a:r>
              <a:rPr lang="en-US"/>
              <a:t>(s)  +  2H</a:t>
            </a:r>
            <a:r>
              <a:rPr baseline="-25000" lang="en-US"/>
              <a:t>2</a:t>
            </a:r>
            <a:r>
              <a:rPr lang="en-US"/>
              <a:t>O (g)</a:t>
            </a:r>
            <a:endParaRPr/>
          </a:p>
          <a:p>
            <a:pPr indent="0" lvl="0" marL="0" rtl="0" algn="l">
              <a:spcBef>
                <a:spcPts val="360"/>
              </a:spcBef>
              <a:spcAft>
                <a:spcPts val="0"/>
              </a:spcAft>
              <a:buClr>
                <a:schemeClr val="dk1"/>
              </a:buClr>
              <a:buSzPts val="1800"/>
              <a:buNone/>
            </a:pPr>
            <a:r>
              <a:rPr lang="en-US" sz="1800"/>
              <a:t>Calcium sulfate dihydrate		   	 anhydrous calcium sulfate</a:t>
            </a:r>
            <a:endParaRPr/>
          </a:p>
          <a:p>
            <a:pPr indent="0" lvl="0" marL="0" rtl="0" algn="l">
              <a:spcBef>
                <a:spcPts val="360"/>
              </a:spcBef>
              <a:spcAft>
                <a:spcPts val="0"/>
              </a:spcAft>
              <a:buClr>
                <a:schemeClr val="dk1"/>
              </a:buClr>
              <a:buSzPts val="1800"/>
              <a:buNone/>
            </a:pPr>
            <a:r>
              <a:t/>
            </a:r>
            <a:endParaRPr sz="1800"/>
          </a:p>
          <a:p>
            <a:pPr indent="0" lvl="0" marL="0" rtl="0" algn="l">
              <a:spcBef>
                <a:spcPts val="360"/>
              </a:spcBef>
              <a:spcAft>
                <a:spcPts val="0"/>
              </a:spcAft>
              <a:buClr>
                <a:schemeClr val="dk1"/>
              </a:buClr>
              <a:buSzPts val="1800"/>
              <a:buNone/>
            </a:pPr>
            <a:r>
              <a:t/>
            </a:r>
            <a:endParaRPr sz="1800"/>
          </a:p>
          <a:p>
            <a:pPr indent="0" lvl="0" marL="0" rtl="0" algn="l">
              <a:spcBef>
                <a:spcPts val="640"/>
              </a:spcBef>
              <a:spcAft>
                <a:spcPts val="0"/>
              </a:spcAft>
              <a:buClr>
                <a:schemeClr val="dk1"/>
              </a:buClr>
              <a:buSzPts val="3200"/>
              <a:buNone/>
            </a:pPr>
            <a:r>
              <a:rPr lang="en-US"/>
              <a:t>MgSO</a:t>
            </a:r>
            <a:r>
              <a:rPr baseline="-25000" lang="en-US"/>
              <a:t>4</a:t>
            </a:r>
            <a:r>
              <a:rPr lang="en-US"/>
              <a:t>●7H</a:t>
            </a:r>
            <a:r>
              <a:rPr baseline="-25000" lang="en-US"/>
              <a:t>2</a:t>
            </a:r>
            <a:r>
              <a:rPr lang="en-US"/>
              <a:t>O (s)  + heat 🡪 MgSO</a:t>
            </a:r>
            <a:r>
              <a:rPr baseline="-25000" lang="en-US"/>
              <a:t>4</a:t>
            </a:r>
            <a:r>
              <a:rPr lang="en-US"/>
              <a:t>(s)  + 7H</a:t>
            </a:r>
            <a:r>
              <a:rPr baseline="-25000" lang="en-US"/>
              <a:t>2</a:t>
            </a:r>
            <a:r>
              <a:rPr lang="en-US"/>
              <a:t>O (g)</a:t>
            </a:r>
            <a:endParaRPr/>
          </a:p>
          <a:p>
            <a:pPr indent="0" lvl="0" marL="0" rtl="0" algn="l">
              <a:spcBef>
                <a:spcPts val="360"/>
              </a:spcBef>
              <a:spcAft>
                <a:spcPts val="0"/>
              </a:spcAft>
              <a:buClr>
                <a:schemeClr val="dk1"/>
              </a:buClr>
              <a:buSzPts val="1800"/>
              <a:buNone/>
            </a:pPr>
            <a:r>
              <a:rPr lang="en-US" sz="1800"/>
              <a:t>magnesium sulfate heptahydrate		    anhydrous magnesium sulfate</a:t>
            </a:r>
            <a:endParaRPr sz="1800"/>
          </a:p>
          <a:p>
            <a:pPr indent="0" lvl="0" marL="0" rtl="0" algn="l">
              <a:spcBef>
                <a:spcPts val="360"/>
              </a:spcBef>
              <a:spcAft>
                <a:spcPts val="0"/>
              </a:spcAft>
              <a:buClr>
                <a:schemeClr val="dk1"/>
              </a:buClr>
              <a:buSzPts val="1800"/>
              <a:buNone/>
            </a:pPr>
            <a:r>
              <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t/>
            </a:r>
            <a:endParaRPr/>
          </a:p>
        </p:txBody>
      </p:sp>
      <p:sp>
        <p:nvSpPr>
          <p:cNvPr id="131" name="Google Shape;131;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US" sz="2400"/>
              <a:t>A hydrate is a compound that includes water molecules within its crystal structure. During an experiment to determine the percent by mass of water in a hydrated crystal, a student found the mass of the hydrated crystal to be 4.10 grams. After heating to constant mass, the mass was 3.70 grams. What is the percent by mass of water in this crystal?</a:t>
            </a:r>
            <a:endParaRPr/>
          </a:p>
          <a:p>
            <a:pPr indent="0" lvl="0" marL="0" rtl="0" algn="l">
              <a:spcBef>
                <a:spcPts val="640"/>
              </a:spcBef>
              <a:spcAft>
                <a:spcPts val="0"/>
              </a:spcAft>
              <a:buClr>
                <a:schemeClr val="dk1"/>
              </a:buClr>
              <a:buSzPts val="3200"/>
              <a:buNone/>
            </a:pPr>
            <a:r>
              <a:t/>
            </a:r>
            <a:endParaRPr/>
          </a:p>
        </p:txBody>
      </p:sp>
      <p:pic>
        <p:nvPicPr>
          <p:cNvPr id="132" name="Google Shape;132;p20"/>
          <p:cNvPicPr preferRelativeResize="0"/>
          <p:nvPr/>
        </p:nvPicPr>
        <p:blipFill rotWithShape="1">
          <a:blip r:embed="rId3">
            <a:alphaModFix/>
          </a:blip>
          <a:srcRect b="0" l="0" r="0" t="0"/>
          <a:stretch/>
        </p:blipFill>
        <p:spPr>
          <a:xfrm>
            <a:off x="0" y="152400"/>
            <a:ext cx="9144000" cy="105991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HW: Calculate % by mass for each element</a:t>
            </a:r>
            <a:endParaRPr sz="3959"/>
          </a:p>
        </p:txBody>
      </p:sp>
      <p:graphicFrame>
        <p:nvGraphicFramePr>
          <p:cNvPr id="138" name="Google Shape;138;p21"/>
          <p:cNvGraphicFramePr/>
          <p:nvPr/>
        </p:nvGraphicFramePr>
        <p:xfrm>
          <a:off x="152400" y="1524000"/>
          <a:ext cx="3000000" cy="3000000"/>
        </p:xfrm>
        <a:graphic>
          <a:graphicData uri="http://schemas.openxmlformats.org/drawingml/2006/table">
            <a:tbl>
              <a:tblPr>
                <a:noFill/>
                <a:tableStyleId>{7788C247-BE3E-406C-8DA5-EF9A9515EB94}</a:tableStyleId>
              </a:tblPr>
              <a:tblGrid>
                <a:gridCol w="4381500"/>
                <a:gridCol w="4381500"/>
              </a:tblGrid>
              <a:tr h="323850">
                <a:tc>
                  <a:txBody>
                    <a:bodyPr/>
                    <a:lstStyle/>
                    <a:p>
                      <a:pPr indent="0" lvl="0" marL="0" marR="0" rtl="0" algn="l">
                        <a:spcBef>
                          <a:spcPts val="0"/>
                        </a:spcBef>
                        <a:spcAft>
                          <a:spcPts val="0"/>
                        </a:spcAft>
                        <a:buNone/>
                      </a:pPr>
                      <a:r>
                        <a:rPr lang="en-US" sz="2000" u="none" cap="none" strike="noStrike"/>
                        <a:t>AgCN     name__________________</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c>
                  <a:txBody>
                    <a:bodyPr/>
                    <a:lstStyle/>
                    <a:p>
                      <a:pPr indent="0" lvl="0" marL="0" marR="0" rtl="0" algn="l">
                        <a:spcBef>
                          <a:spcPts val="0"/>
                        </a:spcBef>
                        <a:spcAft>
                          <a:spcPts val="0"/>
                        </a:spcAft>
                        <a:buNone/>
                      </a:pPr>
                      <a:r>
                        <a:rPr lang="en-US" sz="2000" u="none" cap="none" strike="noStrike"/>
                        <a:t>FeSO</a:t>
                      </a:r>
                      <a:r>
                        <a:rPr baseline="-25000" lang="en-US" sz="2000" u="none" cap="none" strike="noStrike"/>
                        <a:t>4        </a:t>
                      </a:r>
                      <a:r>
                        <a:rPr lang="en-US" sz="2000" u="none" cap="none" strike="noStrike"/>
                        <a:t>name _________________</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r>
              <a:tr h="2266950">
                <a:tc>
                  <a:txBody>
                    <a:bodyPr/>
                    <a:lstStyle/>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c>
                  <a:txBody>
                    <a:bodyPr/>
                    <a:lstStyle/>
                    <a:p>
                      <a:pPr indent="0" lvl="0" marL="0" marR="0" rtl="0" algn="l">
                        <a:spcBef>
                          <a:spcPts val="0"/>
                        </a:spcBef>
                        <a:spcAft>
                          <a:spcPts val="0"/>
                        </a:spcAft>
                        <a:buNone/>
                      </a:pPr>
                      <a:r>
                        <a:rPr lang="en-US" sz="2000" u="none" cap="none" strike="noStrike"/>
                        <a:t> </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r>
              <a:tr h="323850">
                <a:tc>
                  <a:txBody>
                    <a:bodyPr/>
                    <a:lstStyle/>
                    <a:p>
                      <a:pPr indent="0" lvl="0" marL="0" marR="0" rtl="0" algn="l">
                        <a:spcBef>
                          <a:spcPts val="0"/>
                        </a:spcBef>
                        <a:spcAft>
                          <a:spcPts val="0"/>
                        </a:spcAft>
                        <a:buNone/>
                      </a:pPr>
                      <a:r>
                        <a:rPr lang="en-US" sz="2000" u="none" cap="none" strike="noStrike"/>
                        <a:t>CCl</a:t>
                      </a:r>
                      <a:r>
                        <a:rPr baseline="-25000" lang="en-US" sz="2000" u="none" cap="none" strike="noStrike"/>
                        <a:t>4</a:t>
                      </a:r>
                      <a:r>
                        <a:rPr lang="en-US" sz="2000" u="none" cap="none" strike="noStrike"/>
                        <a:t>      name __________________</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c>
                  <a:txBody>
                    <a:bodyPr/>
                    <a:lstStyle/>
                    <a:p>
                      <a:pPr indent="0" lvl="0" marL="0" marR="0" rtl="0" algn="l">
                        <a:spcBef>
                          <a:spcPts val="0"/>
                        </a:spcBef>
                        <a:spcAft>
                          <a:spcPts val="0"/>
                        </a:spcAft>
                        <a:buNone/>
                      </a:pPr>
                      <a:r>
                        <a:rPr lang="en-US" sz="2000" u="none" cap="none" strike="noStrike"/>
                        <a:t>CaBr</a:t>
                      </a:r>
                      <a:r>
                        <a:rPr baseline="-25000" lang="en-US" sz="2000" u="none" cap="none" strike="noStrike"/>
                        <a:t>2</a:t>
                      </a:r>
                      <a:r>
                        <a:rPr lang="en-US" sz="2000" u="none" cap="none" strike="noStrike"/>
                        <a:t>   name __________________</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r>
              <a:tr h="2266950">
                <a:tc>
                  <a:txBody>
                    <a:bodyPr/>
                    <a:lstStyle/>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c>
                  <a:txBody>
                    <a:bodyPr/>
                    <a:lstStyle/>
                    <a:p>
                      <a:pPr indent="0" lvl="0" marL="0" marR="0" rtl="0" algn="l">
                        <a:spcBef>
                          <a:spcPts val="0"/>
                        </a:spcBef>
                        <a:spcAft>
                          <a:spcPts val="0"/>
                        </a:spcAft>
                        <a:buNone/>
                      </a:pPr>
                      <a:r>
                        <a:rPr lang="en-US" sz="2000" u="none" cap="none" strike="noStrike"/>
                        <a:t> </a:t>
                      </a:r>
                      <a:endParaRPr sz="1800" u="none" cap="none" strike="noStrike"/>
                    </a:p>
                    <a:p>
                      <a:pPr indent="0" lvl="0" marL="0" marR="0" rtl="0" algn="l">
                        <a:spcBef>
                          <a:spcPts val="0"/>
                        </a:spcBef>
                        <a:spcAft>
                          <a:spcPts val="0"/>
                        </a:spcAft>
                        <a:buNone/>
                      </a:pPr>
                      <a:r>
                        <a:rPr lang="en-US" sz="2000" u="none" cap="none" strike="noStrike"/>
                        <a:t> </a:t>
                      </a:r>
                      <a:endParaRPr sz="1800" u="none" cap="none" strike="noStrike">
                        <a:latin typeface="Times New Roman"/>
                        <a:ea typeface="Times New Roman"/>
                        <a:cs typeface="Times New Roman"/>
                        <a:sym typeface="Times New Roman"/>
                      </a:endParaRPr>
                    </a:p>
                  </a:txBody>
                  <a:tcPr marT="0" marB="0" marR="68575" marL="68575">
                    <a:solidFill>
                      <a:schemeClr val="accent2"/>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